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5.xml" ContentType="application/vnd.openxmlformats-officedocument.theme+xml"/>
  <Override PartName="/ppt/slideLayouts/slideLayout13.xml" ContentType="application/vnd.openxmlformats-officedocument.presentationml.slideLayout+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7.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8.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9" r:id="rId5"/>
    <p:sldMasterId id="2147483673" r:id="rId6"/>
    <p:sldMasterId id="2147483685" r:id="rId7"/>
    <p:sldMasterId id="2147483697" r:id="rId8"/>
    <p:sldMasterId id="2147483721" r:id="rId9"/>
    <p:sldMasterId id="2147483723" r:id="rId10"/>
  </p:sldMasterIdLst>
  <p:notesMasterIdLst>
    <p:notesMasterId r:id="rId46"/>
  </p:notesMasterIdLst>
  <p:sldIdLst>
    <p:sldId id="289" r:id="rId11"/>
    <p:sldId id="368" r:id="rId12"/>
    <p:sldId id="374" r:id="rId13"/>
    <p:sldId id="344" r:id="rId14"/>
    <p:sldId id="298" r:id="rId15"/>
    <p:sldId id="331" r:id="rId16"/>
    <p:sldId id="321" r:id="rId17"/>
    <p:sldId id="329" r:id="rId18"/>
    <p:sldId id="312" r:id="rId19"/>
    <p:sldId id="388" r:id="rId20"/>
    <p:sldId id="308" r:id="rId21"/>
    <p:sldId id="332" r:id="rId22"/>
    <p:sldId id="376" r:id="rId23"/>
    <p:sldId id="377" r:id="rId24"/>
    <p:sldId id="378" r:id="rId25"/>
    <p:sldId id="379" r:id="rId26"/>
    <p:sldId id="380" r:id="rId27"/>
    <p:sldId id="336" r:id="rId28"/>
    <p:sldId id="367" r:id="rId29"/>
    <p:sldId id="365" r:id="rId30"/>
    <p:sldId id="366" r:id="rId31"/>
    <p:sldId id="381" r:id="rId32"/>
    <p:sldId id="369" r:id="rId33"/>
    <p:sldId id="384" r:id="rId34"/>
    <p:sldId id="389" r:id="rId35"/>
    <p:sldId id="337" r:id="rId36"/>
    <p:sldId id="386" r:id="rId37"/>
    <p:sldId id="390" r:id="rId38"/>
    <p:sldId id="375" r:id="rId39"/>
    <p:sldId id="385" r:id="rId40"/>
    <p:sldId id="334" r:id="rId41"/>
    <p:sldId id="387" r:id="rId42"/>
    <p:sldId id="391" r:id="rId43"/>
    <p:sldId id="338" r:id="rId44"/>
    <p:sldId id="274" r:id="rId45"/>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8ED"/>
    <a:srgbClr val="F4F7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B6C4A-E275-82D1-70BE-E777A7E8A5D7}" v="1859" dt="2026-06-08T18:51:52.605"/>
    <p1510:client id="{C5E90E25-1296-2EF3-F34B-3B4131A671BF}" v="24" dt="2026-06-08T14:08:28.316"/>
    <p1510:client id="{C7041374-4AC6-79B6-8823-4AAB5A75643B}" v="1108" dt="2026-06-09T00:01:43.787"/>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0" autoAdjust="0"/>
    <p:restoredTop sz="93883" autoAdjust="0"/>
  </p:normalViewPr>
  <p:slideViewPr>
    <p:cSldViewPr>
      <p:cViewPr varScale="1">
        <p:scale>
          <a:sx n="149" d="100"/>
          <a:sy n="149" d="100"/>
        </p:scale>
        <p:origin x="516" y="13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https://mutualcl-my.sharepoint.com/personal/hjaramillo_mutual_cl/Documents/Datos%20Gr&#225;ficos%20Calificaci&#243;n%20EP%20Mutual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utualcl-my.sharepoint.com/personal/hjaramillo_mutual_cl/Documents/Datos%20Gr&#225;ficos%20Calificaci&#243;n%20EP%20Mutual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utualcl-my.sharepoint.com/personal/hjaramillo_mutual_cl/Documents/Datos%20Gr&#225;ficos%20Calificaci&#243;n%20EP%20Mutuale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Denuncias!$C$2</c:f>
              <c:strCache>
                <c:ptCount val="1"/>
                <c:pt idx="0">
                  <c:v>Nro Denuncias</c:v>
                </c:pt>
              </c:strCache>
            </c:strRef>
          </c:tx>
          <c:spPr>
            <a:solidFill>
              <a:schemeClr val="accent5"/>
            </a:solidFill>
            <a:ln>
              <a:solidFill>
                <a:schemeClr val="accent5"/>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mn-lt"/>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Denuncias!$B$3:$B$16</c:f>
              <c:numCache>
                <c:formatCode>General</c:formatCod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numCache>
            </c:numRef>
          </c:cat>
          <c:val>
            <c:numRef>
              <c:f>Denuncias!$C$3:$C$16</c:f>
              <c:numCache>
                <c:formatCode>General</c:formatCode>
                <c:ptCount val="14"/>
                <c:pt idx="0" formatCode="_(* #,##0_);_(* \(#,##0\);_(* &quot;-&quot;_);_(@_)">
                  <c:v>35650</c:v>
                </c:pt>
                <c:pt idx="1">
                  <c:v>35000</c:v>
                </c:pt>
                <c:pt idx="2">
                  <c:v>36000</c:v>
                </c:pt>
                <c:pt idx="3" formatCode="_(* #,##0_);_(* \(#,##0\);_(* &quot;-&quot;_);_(@_)">
                  <c:v>36579</c:v>
                </c:pt>
                <c:pt idx="4" formatCode="_(* #,##0_);_(* \(#,##0\);_(* &quot;-&quot;_);_(@_)">
                  <c:v>44568</c:v>
                </c:pt>
                <c:pt idx="5" formatCode="_(* #,##0_);_(* \(#,##0\);_(* &quot;-&quot;_);_(@_)">
                  <c:v>44305</c:v>
                </c:pt>
                <c:pt idx="6" formatCode="_(* #,##0_);_(* \(#,##0\);_(* &quot;-&quot;_);_(@_)">
                  <c:v>48741</c:v>
                </c:pt>
                <c:pt idx="7" formatCode="_(* #,##0_);_(* \(#,##0\);_(* &quot;-&quot;_);_(@_)">
                  <c:v>50539</c:v>
                </c:pt>
                <c:pt idx="8" formatCode="_(* #,##0_);_(* \(#,##0\);_(* &quot;-&quot;_);_(@_)">
                  <c:v>52146</c:v>
                </c:pt>
                <c:pt idx="9" formatCode="_(* #,##0_);_(* \(#,##0\);_(* &quot;-&quot;_);_(@_)">
                  <c:v>61334</c:v>
                </c:pt>
                <c:pt idx="10" formatCode="_(* #,##0_);_(* \(#,##0\);_(* &quot;-&quot;_);_(@_)">
                  <c:v>66055</c:v>
                </c:pt>
                <c:pt idx="11" formatCode="_(* #,##0_);_(* \(#,##0\);_(* &quot;-&quot;_);_(@_)">
                  <c:v>67953</c:v>
                </c:pt>
                <c:pt idx="12" formatCode="_(* #,##0_);_(* \(#,##0\);_(* &quot;-&quot;_);_(@_)">
                  <c:v>83238</c:v>
                </c:pt>
                <c:pt idx="13" formatCode="_(* #,##0_);_(* \(#,##0\);_(* &quot;-&quot;_);_(@_)">
                  <c:v>87152</c:v>
                </c:pt>
              </c:numCache>
            </c:numRef>
          </c:val>
          <c:extLst>
            <c:ext xmlns:c16="http://schemas.microsoft.com/office/drawing/2014/chart" uri="{C3380CC4-5D6E-409C-BE32-E72D297353CC}">
              <c16:uniqueId val="{00000000-CE12-4141-B35D-BA037C231542}"/>
            </c:ext>
          </c:extLst>
        </c:ser>
        <c:dLbls>
          <c:showLegendKey val="0"/>
          <c:showVal val="0"/>
          <c:showCatName val="0"/>
          <c:showSerName val="0"/>
          <c:showPercent val="0"/>
          <c:showBubbleSize val="0"/>
        </c:dLbls>
        <c:gapWidth val="50"/>
        <c:axId val="193659279"/>
        <c:axId val="193654703"/>
      </c:barChart>
      <c:lineChart>
        <c:grouping val="standard"/>
        <c:varyColors val="0"/>
        <c:ser>
          <c:idx val="0"/>
          <c:order val="1"/>
          <c:tx>
            <c:strRef>
              <c:f>Denuncias!$E$2</c:f>
              <c:strCache>
                <c:ptCount val="1"/>
                <c:pt idx="0">
                  <c:v>Tasa Denuncias</c:v>
                </c:pt>
              </c:strCache>
            </c:strRef>
          </c:tx>
          <c:spPr>
            <a:ln w="19050" cap="rnd">
              <a:solidFill>
                <a:srgbClr val="FF0000"/>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Denuncias!$B$3:$B$16</c:f>
              <c:numCache>
                <c:formatCode>General</c:formatCod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c:v>
                </c:pt>
              </c:numCache>
            </c:numRef>
          </c:cat>
          <c:val>
            <c:numRef>
              <c:f>Denuncias!$E$3:$E$16</c:f>
              <c:numCache>
                <c:formatCode>0.00</c:formatCode>
                <c:ptCount val="14"/>
                <c:pt idx="0">
                  <c:v>0.66</c:v>
                </c:pt>
                <c:pt idx="1">
                  <c:v>0.62</c:v>
                </c:pt>
                <c:pt idx="2">
                  <c:v>0.66</c:v>
                </c:pt>
                <c:pt idx="3">
                  <c:v>0.66</c:v>
                </c:pt>
                <c:pt idx="4">
                  <c:v>0.8</c:v>
                </c:pt>
                <c:pt idx="5">
                  <c:v>0.79</c:v>
                </c:pt>
                <c:pt idx="6">
                  <c:v>0.8</c:v>
                </c:pt>
                <c:pt idx="7">
                  <c:v>0.76920992936644095</c:v>
                </c:pt>
                <c:pt idx="8">
                  <c:v>0.79480300710073404</c:v>
                </c:pt>
                <c:pt idx="9">
                  <c:v>0.89865270956963894</c:v>
                </c:pt>
                <c:pt idx="10">
                  <c:v>0.92012383469669901</c:v>
                </c:pt>
                <c:pt idx="11">
                  <c:v>0.94261496898038943</c:v>
                </c:pt>
                <c:pt idx="12">
                  <c:v>1.1499999999999999</c:v>
                </c:pt>
                <c:pt idx="13">
                  <c:v>1.1904296840318347</c:v>
                </c:pt>
              </c:numCache>
            </c:numRef>
          </c:val>
          <c:smooth val="0"/>
          <c:extLst>
            <c:ext xmlns:c16="http://schemas.microsoft.com/office/drawing/2014/chart" uri="{C3380CC4-5D6E-409C-BE32-E72D297353CC}">
              <c16:uniqueId val="{00000001-CE12-4141-B35D-BA037C231542}"/>
            </c:ext>
          </c:extLst>
        </c:ser>
        <c:dLbls>
          <c:showLegendKey val="0"/>
          <c:showVal val="0"/>
          <c:showCatName val="0"/>
          <c:showSerName val="0"/>
          <c:showPercent val="0"/>
          <c:showBubbleSize val="0"/>
        </c:dLbls>
        <c:marker val="1"/>
        <c:smooth val="0"/>
        <c:axId val="658620559"/>
        <c:axId val="658623887"/>
      </c:lineChart>
      <c:catAx>
        <c:axId val="193659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CL"/>
          </a:p>
        </c:txPr>
        <c:crossAx val="193654703"/>
        <c:crosses val="autoZero"/>
        <c:auto val="1"/>
        <c:lblAlgn val="ctr"/>
        <c:lblOffset val="100"/>
        <c:noMultiLvlLbl val="0"/>
      </c:catAx>
      <c:valAx>
        <c:axId val="193654703"/>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L"/>
          </a:p>
        </c:txPr>
        <c:crossAx val="193659279"/>
        <c:crosses val="autoZero"/>
        <c:crossBetween val="between"/>
      </c:valAx>
      <c:valAx>
        <c:axId val="658623887"/>
        <c:scaling>
          <c:orientation val="minMax"/>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L"/>
          </a:p>
        </c:txPr>
        <c:crossAx val="658620559"/>
        <c:crosses val="max"/>
        <c:crossBetween val="between"/>
      </c:valAx>
      <c:catAx>
        <c:axId val="658620559"/>
        <c:scaling>
          <c:orientation val="minMax"/>
        </c:scaling>
        <c:delete val="1"/>
        <c:axPos val="b"/>
        <c:numFmt formatCode="General" sourceLinked="1"/>
        <c:majorTickMark val="out"/>
        <c:minorTickMark val="none"/>
        <c:tickLblPos val="nextTo"/>
        <c:crossAx val="658623887"/>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913699220433271E-2"/>
          <c:y val="0.14184292630941148"/>
          <c:w val="0.85044550653875695"/>
          <c:h val="0.68298910741718422"/>
        </c:manualLayout>
      </c:layout>
      <c:barChart>
        <c:barDir val="col"/>
        <c:grouping val="clustered"/>
        <c:varyColors val="0"/>
        <c:ser>
          <c:idx val="0"/>
          <c:order val="0"/>
          <c:tx>
            <c:strRef>
              <c:f>Hoja2!$G$26</c:f>
              <c:strCache>
                <c:ptCount val="1"/>
                <c:pt idx="0">
                  <c:v>Nro Enf</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Hoja2!$F$27:$F$45</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Hoja2!$G$27:$G$45</c:f>
              <c:numCache>
                <c:formatCode>General</c:formatCode>
                <c:ptCount val="19"/>
                <c:pt idx="0">
                  <c:v>5577</c:v>
                </c:pt>
                <c:pt idx="1">
                  <c:v>5866</c:v>
                </c:pt>
                <c:pt idx="2">
                  <c:v>4171</c:v>
                </c:pt>
                <c:pt idx="3">
                  <c:v>5308</c:v>
                </c:pt>
                <c:pt idx="4">
                  <c:v>5656</c:v>
                </c:pt>
                <c:pt idx="5">
                  <c:v>4432</c:v>
                </c:pt>
                <c:pt idx="6">
                  <c:v>5167</c:v>
                </c:pt>
                <c:pt idx="7">
                  <c:v>6452</c:v>
                </c:pt>
                <c:pt idx="8">
                  <c:v>6167</c:v>
                </c:pt>
                <c:pt idx="9">
                  <c:v>5307</c:v>
                </c:pt>
                <c:pt idx="10">
                  <c:v>7304</c:v>
                </c:pt>
                <c:pt idx="11">
                  <c:v>6911</c:v>
                </c:pt>
                <c:pt idx="12">
                  <c:v>4903</c:v>
                </c:pt>
                <c:pt idx="13">
                  <c:v>3316</c:v>
                </c:pt>
                <c:pt idx="14">
                  <c:v>5223</c:v>
                </c:pt>
                <c:pt idx="15">
                  <c:v>7260</c:v>
                </c:pt>
                <c:pt idx="16">
                  <c:v>8985</c:v>
                </c:pt>
                <c:pt idx="17">
                  <c:v>8853</c:v>
                </c:pt>
                <c:pt idx="18">
                  <c:v>9718</c:v>
                </c:pt>
              </c:numCache>
            </c:numRef>
          </c:val>
          <c:extLst>
            <c:ext xmlns:c16="http://schemas.microsoft.com/office/drawing/2014/chart" uri="{C3380CC4-5D6E-409C-BE32-E72D297353CC}">
              <c16:uniqueId val="{00000000-3AE1-4587-8AC0-A2B4DC0F4848}"/>
            </c:ext>
          </c:extLst>
        </c:ser>
        <c:dLbls>
          <c:showLegendKey val="0"/>
          <c:showVal val="0"/>
          <c:showCatName val="0"/>
          <c:showSerName val="0"/>
          <c:showPercent val="0"/>
          <c:showBubbleSize val="0"/>
        </c:dLbls>
        <c:gapWidth val="20"/>
        <c:axId val="1300060191"/>
        <c:axId val="1300054911"/>
      </c:barChart>
      <c:lineChart>
        <c:grouping val="standard"/>
        <c:varyColors val="0"/>
        <c:ser>
          <c:idx val="1"/>
          <c:order val="1"/>
          <c:tx>
            <c:strRef>
              <c:f>Hoja2!$H$26</c:f>
              <c:strCache>
                <c:ptCount val="1"/>
                <c:pt idx="0">
                  <c:v>Tasa EP</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CL"/>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Hoja2!$F$27:$F$45</c:f>
              <c:numCache>
                <c:formatCode>General</c:formatCode>
                <c:ptCount val="19"/>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pt idx="18">
                  <c:v>2025</c:v>
                </c:pt>
              </c:numCache>
            </c:numRef>
          </c:cat>
          <c:val>
            <c:numRef>
              <c:f>Hoja2!$H$27:$H$45</c:f>
              <c:numCache>
                <c:formatCode>General</c:formatCode>
                <c:ptCount val="19"/>
                <c:pt idx="0">
                  <c:v>0.16</c:v>
                </c:pt>
                <c:pt idx="1">
                  <c:v>0.16</c:v>
                </c:pt>
                <c:pt idx="2">
                  <c:v>0.12</c:v>
                </c:pt>
                <c:pt idx="3">
                  <c:v>0.14000000000000001</c:v>
                </c:pt>
                <c:pt idx="4">
                  <c:v>0.14000000000000001</c:v>
                </c:pt>
                <c:pt idx="5">
                  <c:v>0.1</c:v>
                </c:pt>
                <c:pt idx="6">
                  <c:v>0.11</c:v>
                </c:pt>
                <c:pt idx="7">
                  <c:v>0.14000000000000001</c:v>
                </c:pt>
                <c:pt idx="8">
                  <c:v>0.13</c:v>
                </c:pt>
                <c:pt idx="9">
                  <c:v>0.11</c:v>
                </c:pt>
                <c:pt idx="10">
                  <c:v>0.14000000000000001</c:v>
                </c:pt>
                <c:pt idx="11">
                  <c:v>0.13</c:v>
                </c:pt>
                <c:pt idx="12">
                  <c:v>0.09</c:v>
                </c:pt>
                <c:pt idx="13">
                  <c:v>0.06</c:v>
                </c:pt>
                <c:pt idx="14">
                  <c:v>0.1</c:v>
                </c:pt>
                <c:pt idx="15">
                  <c:v>0.13</c:v>
                </c:pt>
                <c:pt idx="16">
                  <c:v>0.16</c:v>
                </c:pt>
                <c:pt idx="17">
                  <c:v>0.15</c:v>
                </c:pt>
                <c:pt idx="18">
                  <c:v>0.16</c:v>
                </c:pt>
              </c:numCache>
            </c:numRef>
          </c:val>
          <c:smooth val="0"/>
          <c:extLst>
            <c:ext xmlns:c16="http://schemas.microsoft.com/office/drawing/2014/chart" uri="{C3380CC4-5D6E-409C-BE32-E72D297353CC}">
              <c16:uniqueId val="{00000001-3AE1-4587-8AC0-A2B4DC0F4848}"/>
            </c:ext>
          </c:extLst>
        </c:ser>
        <c:dLbls>
          <c:showLegendKey val="0"/>
          <c:showVal val="0"/>
          <c:showCatName val="0"/>
          <c:showSerName val="0"/>
          <c:showPercent val="0"/>
          <c:showBubbleSize val="0"/>
        </c:dLbls>
        <c:marker val="1"/>
        <c:smooth val="0"/>
        <c:axId val="1881918591"/>
        <c:axId val="1881907551"/>
      </c:lineChart>
      <c:catAx>
        <c:axId val="130006019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CL"/>
          </a:p>
        </c:txPr>
        <c:crossAx val="1300054911"/>
        <c:crosses val="autoZero"/>
        <c:auto val="1"/>
        <c:lblAlgn val="ctr"/>
        <c:lblOffset val="100"/>
        <c:noMultiLvlLbl val="0"/>
      </c:catAx>
      <c:valAx>
        <c:axId val="130005491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L"/>
          </a:p>
        </c:txPr>
        <c:crossAx val="1300060191"/>
        <c:crosses val="autoZero"/>
        <c:crossBetween val="between"/>
      </c:valAx>
      <c:valAx>
        <c:axId val="1881907551"/>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L"/>
          </a:p>
        </c:txPr>
        <c:crossAx val="1881918591"/>
        <c:crosses val="max"/>
        <c:crossBetween val="between"/>
      </c:valAx>
      <c:catAx>
        <c:axId val="1881918591"/>
        <c:scaling>
          <c:orientation val="minMax"/>
        </c:scaling>
        <c:delete val="1"/>
        <c:axPos val="t"/>
        <c:numFmt formatCode="General" sourceLinked="1"/>
        <c:majorTickMark val="out"/>
        <c:minorTickMark val="none"/>
        <c:tickLblPos val="nextTo"/>
        <c:crossAx val="1881907551"/>
        <c:crosses val="max"/>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Enfermedades Profesionales Calificadas y distribución % según tipo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Hoja3!$B$4</c:f>
              <c:strCache>
                <c:ptCount val="1"/>
                <c:pt idx="0">
                  <c:v>Salud Mental</c:v>
                </c:pt>
              </c:strCache>
            </c:strRef>
          </c:tx>
          <c:spPr>
            <a:solidFill>
              <a:schemeClr val="accent1"/>
            </a:solidFill>
            <a:ln>
              <a:noFill/>
            </a:ln>
            <a:effectLst/>
          </c:spPr>
          <c:invertIfNegative val="0"/>
          <c:cat>
            <c:numRef>
              <c:f>Hoja3!C3:N3</c:f>
              <c:numCache>
                <c:formatCode>General</c:formatCode>
                <c:ptCount val="12"/>
                <c:pt idx="0">
                  <c:v>1988</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Hoja3!$C$4:$N$4</c:f>
              <c:numCache>
                <c:formatCode>General</c:formatCode>
                <c:ptCount val="12"/>
                <c:pt idx="0">
                  <c:v>2</c:v>
                </c:pt>
                <c:pt idx="1">
                  <c:v>23</c:v>
                </c:pt>
                <c:pt idx="2">
                  <c:v>29</c:v>
                </c:pt>
                <c:pt idx="3">
                  <c:v>33</c:v>
                </c:pt>
                <c:pt idx="4">
                  <c:v>36</c:v>
                </c:pt>
                <c:pt idx="5">
                  <c:v>38</c:v>
                </c:pt>
                <c:pt idx="6">
                  <c:v>49</c:v>
                </c:pt>
                <c:pt idx="7">
                  <c:v>52</c:v>
                </c:pt>
                <c:pt idx="8">
                  <c:v>64</c:v>
                </c:pt>
                <c:pt idx="9">
                  <c:v>68</c:v>
                </c:pt>
                <c:pt idx="10">
                  <c:v>72</c:v>
                </c:pt>
                <c:pt idx="11">
                  <c:v>76</c:v>
                </c:pt>
              </c:numCache>
            </c:numRef>
          </c:val>
          <c:extLst>
            <c:ext xmlns:c16="http://schemas.microsoft.com/office/drawing/2014/chart" uri="{C3380CC4-5D6E-409C-BE32-E72D297353CC}">
              <c16:uniqueId val="{00000000-D702-4067-83BE-ABC3168ACC45}"/>
            </c:ext>
          </c:extLst>
        </c:ser>
        <c:ser>
          <c:idx val="1"/>
          <c:order val="1"/>
          <c:tx>
            <c:strRef>
              <c:f>Hoja3!$B$5</c:f>
              <c:strCache>
                <c:ptCount val="1"/>
                <c:pt idx="0">
                  <c:v>Musculoesqueléticas</c:v>
                </c:pt>
              </c:strCache>
            </c:strRef>
          </c:tx>
          <c:spPr>
            <a:solidFill>
              <a:schemeClr val="accent2"/>
            </a:solidFill>
            <a:ln>
              <a:noFill/>
            </a:ln>
            <a:effectLst/>
          </c:spPr>
          <c:invertIfNegative val="0"/>
          <c:cat>
            <c:numRef>
              <c:f>Hoja3!C3:N3</c:f>
              <c:numCache>
                <c:formatCode>General</c:formatCode>
                <c:ptCount val="12"/>
                <c:pt idx="0">
                  <c:v>1988</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Hoja3!$C$5:$N$5</c:f>
              <c:numCache>
                <c:formatCode>General</c:formatCode>
                <c:ptCount val="12"/>
                <c:pt idx="0">
                  <c:v>20</c:v>
                </c:pt>
                <c:pt idx="1">
                  <c:v>60</c:v>
                </c:pt>
                <c:pt idx="2">
                  <c:v>52</c:v>
                </c:pt>
                <c:pt idx="3">
                  <c:v>45</c:v>
                </c:pt>
                <c:pt idx="4">
                  <c:v>42</c:v>
                </c:pt>
                <c:pt idx="5">
                  <c:v>43</c:v>
                </c:pt>
                <c:pt idx="6">
                  <c:v>16</c:v>
                </c:pt>
                <c:pt idx="7">
                  <c:v>21</c:v>
                </c:pt>
                <c:pt idx="8">
                  <c:v>17</c:v>
                </c:pt>
                <c:pt idx="9">
                  <c:v>17</c:v>
                </c:pt>
                <c:pt idx="10">
                  <c:v>16</c:v>
                </c:pt>
                <c:pt idx="11">
                  <c:v>12</c:v>
                </c:pt>
              </c:numCache>
            </c:numRef>
          </c:val>
          <c:extLst>
            <c:ext xmlns:c16="http://schemas.microsoft.com/office/drawing/2014/chart" uri="{C3380CC4-5D6E-409C-BE32-E72D297353CC}">
              <c16:uniqueId val="{00000001-D702-4067-83BE-ABC3168ACC45}"/>
            </c:ext>
          </c:extLst>
        </c:ser>
        <c:ser>
          <c:idx val="2"/>
          <c:order val="2"/>
          <c:tx>
            <c:strRef>
              <c:f>Hoja3!$B$6</c:f>
              <c:strCache>
                <c:ptCount val="1"/>
                <c:pt idx="0">
                  <c:v>Audiológicas</c:v>
                </c:pt>
              </c:strCache>
            </c:strRef>
          </c:tx>
          <c:spPr>
            <a:solidFill>
              <a:schemeClr val="accent3"/>
            </a:solidFill>
            <a:ln>
              <a:noFill/>
            </a:ln>
            <a:effectLst/>
          </c:spPr>
          <c:invertIfNegative val="0"/>
          <c:cat>
            <c:numRef>
              <c:f>Hoja3!C3:N3</c:f>
              <c:numCache>
                <c:formatCode>General</c:formatCode>
                <c:ptCount val="12"/>
                <c:pt idx="0">
                  <c:v>1988</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Hoja3!$C$6:$N$6</c:f>
              <c:numCache>
                <c:formatCode>General</c:formatCode>
                <c:ptCount val="12"/>
                <c:pt idx="0">
                  <c:v>15</c:v>
                </c:pt>
                <c:pt idx="1">
                  <c:v>2</c:v>
                </c:pt>
                <c:pt idx="2">
                  <c:v>3</c:v>
                </c:pt>
                <c:pt idx="3">
                  <c:v>3</c:v>
                </c:pt>
                <c:pt idx="4">
                  <c:v>4</c:v>
                </c:pt>
                <c:pt idx="5">
                  <c:v>4</c:v>
                </c:pt>
                <c:pt idx="6">
                  <c:v>4</c:v>
                </c:pt>
                <c:pt idx="7">
                  <c:v>5</c:v>
                </c:pt>
                <c:pt idx="8">
                  <c:v>4</c:v>
                </c:pt>
                <c:pt idx="9">
                  <c:v>4</c:v>
                </c:pt>
                <c:pt idx="10">
                  <c:v>4</c:v>
                </c:pt>
                <c:pt idx="11">
                  <c:v>4</c:v>
                </c:pt>
              </c:numCache>
            </c:numRef>
          </c:val>
          <c:extLst>
            <c:ext xmlns:c16="http://schemas.microsoft.com/office/drawing/2014/chart" uri="{C3380CC4-5D6E-409C-BE32-E72D297353CC}">
              <c16:uniqueId val="{00000002-D702-4067-83BE-ABC3168ACC45}"/>
            </c:ext>
          </c:extLst>
        </c:ser>
        <c:ser>
          <c:idx val="3"/>
          <c:order val="3"/>
          <c:tx>
            <c:strRef>
              <c:f>Hoja3!$B$7</c:f>
              <c:strCache>
                <c:ptCount val="1"/>
                <c:pt idx="0">
                  <c:v>Dermatológicas</c:v>
                </c:pt>
              </c:strCache>
            </c:strRef>
          </c:tx>
          <c:spPr>
            <a:solidFill>
              <a:schemeClr val="accent4"/>
            </a:solidFill>
            <a:ln>
              <a:noFill/>
            </a:ln>
            <a:effectLst/>
          </c:spPr>
          <c:invertIfNegative val="0"/>
          <c:cat>
            <c:numRef>
              <c:f>Hoja3!C3:N3</c:f>
              <c:numCache>
                <c:formatCode>General</c:formatCode>
                <c:ptCount val="12"/>
                <c:pt idx="0">
                  <c:v>1988</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Hoja3!$C$7:$N$7</c:f>
              <c:numCache>
                <c:formatCode>General</c:formatCode>
                <c:ptCount val="12"/>
                <c:pt idx="0">
                  <c:v>21</c:v>
                </c:pt>
                <c:pt idx="1">
                  <c:v>4</c:v>
                </c:pt>
                <c:pt idx="2">
                  <c:v>3</c:v>
                </c:pt>
                <c:pt idx="3">
                  <c:v>3</c:v>
                </c:pt>
                <c:pt idx="4">
                  <c:v>4</c:v>
                </c:pt>
                <c:pt idx="5">
                  <c:v>3</c:v>
                </c:pt>
                <c:pt idx="6">
                  <c:v>12</c:v>
                </c:pt>
                <c:pt idx="7">
                  <c:v>7</c:v>
                </c:pt>
                <c:pt idx="8">
                  <c:v>5</c:v>
                </c:pt>
                <c:pt idx="9">
                  <c:v>4</c:v>
                </c:pt>
                <c:pt idx="10">
                  <c:v>3</c:v>
                </c:pt>
                <c:pt idx="11">
                  <c:v>3</c:v>
                </c:pt>
              </c:numCache>
            </c:numRef>
          </c:val>
          <c:extLst>
            <c:ext xmlns:c16="http://schemas.microsoft.com/office/drawing/2014/chart" uri="{C3380CC4-5D6E-409C-BE32-E72D297353CC}">
              <c16:uniqueId val="{00000003-D702-4067-83BE-ABC3168ACC45}"/>
            </c:ext>
          </c:extLst>
        </c:ser>
        <c:ser>
          <c:idx val="4"/>
          <c:order val="4"/>
          <c:tx>
            <c:strRef>
              <c:f>Hoja3!$B$8</c:f>
              <c:strCache>
                <c:ptCount val="1"/>
                <c:pt idx="0">
                  <c:v>Respiratorias</c:v>
                </c:pt>
              </c:strCache>
            </c:strRef>
          </c:tx>
          <c:spPr>
            <a:solidFill>
              <a:schemeClr val="accent5"/>
            </a:solidFill>
            <a:ln>
              <a:noFill/>
            </a:ln>
            <a:effectLst/>
          </c:spPr>
          <c:invertIfNegative val="0"/>
          <c:cat>
            <c:numRef>
              <c:f>Hoja3!C3:N3</c:f>
              <c:numCache>
                <c:formatCode>General</c:formatCode>
                <c:ptCount val="12"/>
                <c:pt idx="0">
                  <c:v>1988</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Hoja3!$C$8:$N$8</c:f>
              <c:numCache>
                <c:formatCode>General</c:formatCode>
                <c:ptCount val="12"/>
                <c:pt idx="0">
                  <c:v>6</c:v>
                </c:pt>
                <c:pt idx="1">
                  <c:v>2</c:v>
                </c:pt>
                <c:pt idx="2">
                  <c:v>3</c:v>
                </c:pt>
                <c:pt idx="3">
                  <c:v>1</c:v>
                </c:pt>
                <c:pt idx="4">
                  <c:v>1</c:v>
                </c:pt>
                <c:pt idx="5">
                  <c:v>1</c:v>
                </c:pt>
                <c:pt idx="6">
                  <c:v>12</c:v>
                </c:pt>
                <c:pt idx="7">
                  <c:v>12</c:v>
                </c:pt>
                <c:pt idx="8">
                  <c:v>5</c:v>
                </c:pt>
                <c:pt idx="9">
                  <c:v>3</c:v>
                </c:pt>
                <c:pt idx="10">
                  <c:v>3</c:v>
                </c:pt>
                <c:pt idx="11">
                  <c:v>3</c:v>
                </c:pt>
              </c:numCache>
            </c:numRef>
          </c:val>
          <c:extLst>
            <c:ext xmlns:c16="http://schemas.microsoft.com/office/drawing/2014/chart" uri="{C3380CC4-5D6E-409C-BE32-E72D297353CC}">
              <c16:uniqueId val="{00000004-D702-4067-83BE-ABC3168ACC45}"/>
            </c:ext>
          </c:extLst>
        </c:ser>
        <c:ser>
          <c:idx val="5"/>
          <c:order val="5"/>
          <c:tx>
            <c:strRef>
              <c:f>Hoja3!$B$9</c:f>
              <c:strCache>
                <c:ptCount val="1"/>
                <c:pt idx="0">
                  <c:v>Otras</c:v>
                </c:pt>
              </c:strCache>
            </c:strRef>
          </c:tx>
          <c:spPr>
            <a:solidFill>
              <a:schemeClr val="accent6"/>
            </a:solidFill>
            <a:ln>
              <a:noFill/>
            </a:ln>
            <a:effectLst/>
          </c:spPr>
          <c:invertIfNegative val="0"/>
          <c:cat>
            <c:numRef>
              <c:f>Hoja3!C3:N3</c:f>
              <c:numCache>
                <c:formatCode>General</c:formatCode>
                <c:ptCount val="12"/>
                <c:pt idx="0">
                  <c:v>1988</c:v>
                </c:pt>
                <c:pt idx="1">
                  <c:v>2015</c:v>
                </c:pt>
                <c:pt idx="2">
                  <c:v>2016</c:v>
                </c:pt>
                <c:pt idx="3">
                  <c:v>2017</c:v>
                </c:pt>
                <c:pt idx="4">
                  <c:v>2018</c:v>
                </c:pt>
                <c:pt idx="5">
                  <c:v>2019</c:v>
                </c:pt>
                <c:pt idx="6">
                  <c:v>2020</c:v>
                </c:pt>
                <c:pt idx="7">
                  <c:v>2021</c:v>
                </c:pt>
                <c:pt idx="8">
                  <c:v>2022</c:v>
                </c:pt>
                <c:pt idx="9">
                  <c:v>2023</c:v>
                </c:pt>
                <c:pt idx="10">
                  <c:v>2024</c:v>
                </c:pt>
                <c:pt idx="11">
                  <c:v>2025</c:v>
                </c:pt>
              </c:numCache>
            </c:numRef>
          </c:cat>
          <c:val>
            <c:numRef>
              <c:f>Hoja3!$C$9:$N$9</c:f>
              <c:numCache>
                <c:formatCode>General</c:formatCode>
                <c:ptCount val="12"/>
                <c:pt idx="0">
                  <c:v>36</c:v>
                </c:pt>
                <c:pt idx="1">
                  <c:v>8</c:v>
                </c:pt>
                <c:pt idx="2">
                  <c:v>10</c:v>
                </c:pt>
                <c:pt idx="3">
                  <c:v>15</c:v>
                </c:pt>
                <c:pt idx="4">
                  <c:v>13</c:v>
                </c:pt>
                <c:pt idx="5">
                  <c:v>11</c:v>
                </c:pt>
                <c:pt idx="6">
                  <c:v>8</c:v>
                </c:pt>
                <c:pt idx="7">
                  <c:v>4</c:v>
                </c:pt>
                <c:pt idx="8">
                  <c:v>5</c:v>
                </c:pt>
                <c:pt idx="9">
                  <c:v>5</c:v>
                </c:pt>
                <c:pt idx="10">
                  <c:v>2</c:v>
                </c:pt>
                <c:pt idx="11">
                  <c:v>2</c:v>
                </c:pt>
              </c:numCache>
            </c:numRef>
          </c:val>
          <c:extLst>
            <c:ext xmlns:c16="http://schemas.microsoft.com/office/drawing/2014/chart" uri="{C3380CC4-5D6E-409C-BE32-E72D297353CC}">
              <c16:uniqueId val="{00000005-D702-4067-83BE-ABC3168ACC45}"/>
            </c:ext>
          </c:extLst>
        </c:ser>
        <c:dLbls>
          <c:showLegendKey val="0"/>
          <c:showVal val="0"/>
          <c:showCatName val="0"/>
          <c:showSerName val="0"/>
          <c:showPercent val="0"/>
          <c:showBubbleSize val="0"/>
        </c:dLbls>
        <c:gapWidth val="150"/>
        <c:overlap val="100"/>
        <c:axId val="49470984"/>
        <c:axId val="100599304"/>
      </c:barChart>
      <c:catAx>
        <c:axId val="4947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00599304"/>
        <c:crosses val="autoZero"/>
        <c:auto val="1"/>
        <c:lblAlgn val="ctr"/>
        <c:lblOffset val="100"/>
        <c:noMultiLvlLbl val="0"/>
      </c:catAx>
      <c:valAx>
        <c:axId val="100599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4947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7399A5-B4B7-4A25-945F-7F1F975CD395}" type="datetimeFigureOut">
              <a:rPr lang="es-CL" smtClean="0"/>
              <a:t>09-06-2026</a:t>
            </a:fld>
            <a:endParaRPr lang="es-CL"/>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CL"/>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B9817F-49DF-418F-9D46-BCD45264D29C}" type="slidenum">
              <a:rPr lang="es-CL" smtClean="0"/>
              <a:t>‹Nº›</a:t>
            </a:fld>
            <a:endParaRPr lang="es-CL"/>
          </a:p>
        </p:txBody>
      </p:sp>
    </p:spTree>
    <p:extLst>
      <p:ext uri="{BB962C8B-B14F-4D97-AF65-F5344CB8AC3E}">
        <p14:creationId xmlns:p14="http://schemas.microsoft.com/office/powerpoint/2010/main" val="1141858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err="1">
                <a:cs typeface="Calibri"/>
              </a:rPr>
              <a:t>Respecto</a:t>
            </a:r>
            <a:r>
              <a:rPr lang="en-US" dirty="0">
                <a:cs typeface="Calibri"/>
              </a:rPr>
              <a:t> del 2015,</a:t>
            </a:r>
          </a:p>
          <a:p>
            <a:r>
              <a:rPr lang="en-US" dirty="0" err="1">
                <a:cs typeface="Calibri"/>
              </a:rPr>
              <a:t>Musculoesqueléticas</a:t>
            </a:r>
            <a:r>
              <a:rPr lang="en-US" dirty="0">
                <a:cs typeface="Calibri"/>
              </a:rPr>
              <a:t> </a:t>
            </a:r>
            <a:r>
              <a:rPr lang="en-US" dirty="0" err="1">
                <a:cs typeface="Calibri"/>
              </a:rPr>
              <a:t>pasó</a:t>
            </a:r>
            <a:r>
              <a:rPr lang="en-US" dirty="0">
                <a:cs typeface="Calibri"/>
              </a:rPr>
              <a:t> de 15</a:t>
            </a:r>
          </a:p>
        </p:txBody>
      </p:sp>
      <p:sp>
        <p:nvSpPr>
          <p:cNvPr id="4" name="Marcador de número de diapositiva 3"/>
          <p:cNvSpPr>
            <a:spLocks noGrp="1"/>
          </p:cNvSpPr>
          <p:nvPr>
            <p:ph type="sldNum" sz="quarter" idx="5"/>
          </p:nvPr>
        </p:nvSpPr>
        <p:spPr/>
        <p:txBody>
          <a:bodyPr/>
          <a:lstStyle/>
          <a:p>
            <a:fld id="{7AB9817F-49DF-418F-9D46-BCD45264D29C}" type="slidenum">
              <a:rPr lang="es-CL" smtClean="0"/>
              <a:t>8</a:t>
            </a:fld>
            <a:endParaRPr lang="es-CL"/>
          </a:p>
        </p:txBody>
      </p:sp>
    </p:spTree>
    <p:extLst>
      <p:ext uri="{BB962C8B-B14F-4D97-AF65-F5344CB8AC3E}">
        <p14:creationId xmlns:p14="http://schemas.microsoft.com/office/powerpoint/2010/main" val="3780282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97FF7-9554-2CA9-494A-BEC35676B74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AB51ECB-BBF9-65A9-7021-9D64076E48E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6174E69-B9B9-F8E6-A48B-E414DC5DC8F2}"/>
              </a:ext>
            </a:extLst>
          </p:cNvPr>
          <p:cNvSpPr>
            <a:spLocks noGrp="1"/>
          </p:cNvSpPr>
          <p:nvPr>
            <p:ph type="body" idx="1"/>
          </p:nvPr>
        </p:nvSpPr>
        <p:spPr/>
        <p:txBody>
          <a:bodyPr/>
          <a:lstStyle/>
          <a:p>
            <a:r>
              <a:rPr lang="en-US" dirty="0">
                <a:cs typeface="Calibri"/>
              </a:rPr>
              <a:t>En 2016 se </a:t>
            </a:r>
            <a:r>
              <a:rPr lang="en-US" dirty="0" err="1">
                <a:cs typeface="Calibri"/>
              </a:rPr>
              <a:t>produjo</a:t>
            </a:r>
            <a:r>
              <a:rPr lang="en-US" dirty="0">
                <a:cs typeface="Calibri"/>
              </a:rPr>
              <a:t> un </a:t>
            </a:r>
            <a:r>
              <a:rPr lang="en-US" dirty="0" err="1">
                <a:cs typeface="Calibri"/>
              </a:rPr>
              <a:t>aumento</a:t>
            </a:r>
            <a:r>
              <a:rPr lang="en-US" dirty="0">
                <a:cs typeface="Calibri"/>
              </a:rPr>
              <a:t> </a:t>
            </a:r>
            <a:r>
              <a:rPr lang="en-US" dirty="0" err="1">
                <a:cs typeface="Calibri"/>
              </a:rPr>
              <a:t>en</a:t>
            </a:r>
            <a:r>
              <a:rPr lang="en-US" dirty="0">
                <a:cs typeface="Calibri"/>
              </a:rPr>
              <a:t> 10 mil </a:t>
            </a:r>
            <a:r>
              <a:rPr lang="en-US" dirty="0" err="1">
                <a:cs typeface="Calibri"/>
              </a:rPr>
              <a:t>denuncias</a:t>
            </a:r>
            <a:r>
              <a:rPr lang="en-US" dirty="0">
                <a:cs typeface="Calibri"/>
              </a:rPr>
              <a:t> </a:t>
            </a:r>
            <a:r>
              <a:rPr lang="en-US" dirty="0" err="1">
                <a:cs typeface="Calibri"/>
              </a:rPr>
              <a:t>anuales</a:t>
            </a:r>
            <a:r>
              <a:rPr lang="en-US" dirty="0">
                <a:cs typeface="Calibri"/>
              </a:rPr>
              <a:t> de EP</a:t>
            </a:r>
          </a:p>
        </p:txBody>
      </p:sp>
      <p:sp>
        <p:nvSpPr>
          <p:cNvPr id="4" name="Marcador de número de diapositiva 3">
            <a:extLst>
              <a:ext uri="{FF2B5EF4-FFF2-40B4-BE49-F238E27FC236}">
                <a16:creationId xmlns:a16="http://schemas.microsoft.com/office/drawing/2014/main" id="{0841C239-BE30-A93A-4CEF-1AEED24DFF7A}"/>
              </a:ext>
            </a:extLst>
          </p:cNvPr>
          <p:cNvSpPr>
            <a:spLocks noGrp="1"/>
          </p:cNvSpPr>
          <p:nvPr>
            <p:ph type="sldNum" sz="quarter" idx="5"/>
          </p:nvPr>
        </p:nvSpPr>
        <p:spPr/>
        <p:txBody>
          <a:bodyPr/>
          <a:lstStyle/>
          <a:p>
            <a:fld id="{7AB9817F-49DF-418F-9D46-BCD45264D29C}" type="slidenum">
              <a:rPr lang="es-CL" smtClean="0"/>
              <a:t>19</a:t>
            </a:fld>
            <a:endParaRPr lang="es-CL"/>
          </a:p>
        </p:txBody>
      </p:sp>
    </p:spTree>
    <p:extLst>
      <p:ext uri="{BB962C8B-B14F-4D97-AF65-F5344CB8AC3E}">
        <p14:creationId xmlns:p14="http://schemas.microsoft.com/office/powerpoint/2010/main" val="2753856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6.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7.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a:prstGeom prst="rect">
            <a:avLst/>
          </a:prstGeo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CL"/>
          </a:p>
        </p:txBody>
      </p:sp>
      <p:sp>
        <p:nvSpPr>
          <p:cNvPr id="4" name="3 Marcador de fecha"/>
          <p:cNvSpPr>
            <a:spLocks noGrp="1"/>
          </p:cNvSpPr>
          <p:nvPr>
            <p:ph type="dt" sz="half" idx="10"/>
          </p:nvPr>
        </p:nvSpPr>
        <p:spPr>
          <a:xfrm>
            <a:off x="609600" y="6356351"/>
            <a:ext cx="2844800" cy="365125"/>
          </a:xfrm>
          <a:prstGeom prst="rect">
            <a:avLst/>
          </a:prstGeom>
        </p:spPr>
        <p:txBody>
          <a:bodyPr/>
          <a:lstStyle/>
          <a:p>
            <a:fld id="{27EF25D2-79C4-4B17-AFF0-44EBD59FD51C}" type="datetimeFigureOut">
              <a:rPr lang="es-CL" smtClean="0"/>
              <a:t>09-06-2026</a:t>
            </a:fld>
            <a:endParaRPr lang="es-CL"/>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endParaRPr lang="es-CL"/>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fld id="{F523CF52-02F7-4CD1-BB4C-B10AAB5B5134}" type="slidenum">
              <a:rPr lang="es-CL" smtClean="0"/>
              <a:t>‹Nº›</a:t>
            </a:fld>
            <a:endParaRPr lang="es-CL"/>
          </a:p>
        </p:txBody>
      </p:sp>
    </p:spTree>
    <p:extLst>
      <p:ext uri="{BB962C8B-B14F-4D97-AF65-F5344CB8AC3E}">
        <p14:creationId xmlns:p14="http://schemas.microsoft.com/office/powerpoint/2010/main" val="20616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476672"/>
            <a:ext cx="10972800" cy="940966"/>
          </a:xfrm>
          <a:prstGeom prst="rect">
            <a:avLst/>
          </a:prstGeom>
        </p:spPr>
        <p:txBody>
          <a:bodyPr>
            <a:noAutofit/>
          </a:bodyPr>
          <a:lstStyle>
            <a:lvl1pPr algn="l">
              <a:defRPr sz="3600" b="0">
                <a:solidFill>
                  <a:schemeClr val="tx1">
                    <a:lumMod val="65000"/>
                    <a:lumOff val="35000"/>
                  </a:schemeClr>
                </a:solidFill>
              </a:defRPr>
            </a:lvl1pPr>
          </a:lstStyle>
          <a:p>
            <a:r>
              <a:rPr lang="es-ES" dirty="0"/>
              <a:t>Haga clic para modificar el estilo de título del patrón</a:t>
            </a:r>
            <a:endParaRPr lang="es-CL" dirty="0"/>
          </a:p>
        </p:txBody>
      </p:sp>
      <p:sp>
        <p:nvSpPr>
          <p:cNvPr id="3" name="2 Marcador de contenido"/>
          <p:cNvSpPr>
            <a:spLocks noGrp="1"/>
          </p:cNvSpPr>
          <p:nvPr>
            <p:ph idx="1"/>
          </p:nvPr>
        </p:nvSpPr>
        <p:spPr>
          <a:xfrm>
            <a:off x="609600" y="1700808"/>
            <a:ext cx="10972800" cy="3960441"/>
          </a:xfrm>
          <a:prstGeom prst="rect">
            <a:avLst/>
          </a:prstGeom>
        </p:spPr>
        <p:txBody>
          <a:bodyPr>
            <a:normAutofit/>
          </a:bodyPr>
          <a:lstStyle>
            <a:lvl1pPr>
              <a:defRPr sz="2400" b="0">
                <a:solidFill>
                  <a:schemeClr val="tx1">
                    <a:lumMod val="65000"/>
                    <a:lumOff val="35000"/>
                  </a:schemeClr>
                </a:solidFill>
              </a:defRPr>
            </a:lvl1pPr>
            <a:lvl2pPr>
              <a:defRPr sz="2000" b="0">
                <a:solidFill>
                  <a:schemeClr val="tx1">
                    <a:lumMod val="65000"/>
                    <a:lumOff val="35000"/>
                  </a:schemeClr>
                </a:solidFill>
              </a:defRPr>
            </a:lvl2pPr>
            <a:lvl3pPr>
              <a:defRPr sz="1800" b="0">
                <a:solidFill>
                  <a:schemeClr val="tx1">
                    <a:lumMod val="65000"/>
                    <a:lumOff val="35000"/>
                  </a:schemeClr>
                </a:solidFill>
              </a:defRPr>
            </a:lvl3pPr>
            <a:lvl4pPr>
              <a:defRPr sz="1600" b="0">
                <a:solidFill>
                  <a:schemeClr val="tx1">
                    <a:lumMod val="65000"/>
                    <a:lumOff val="35000"/>
                  </a:schemeClr>
                </a:solidFill>
              </a:defRPr>
            </a:lvl4pPr>
            <a:lvl5pPr>
              <a:defRPr sz="1600" b="0">
                <a:solidFill>
                  <a:schemeClr val="tx1">
                    <a:lumMod val="65000"/>
                    <a:lumOff val="35000"/>
                  </a:schemeClr>
                </a:solidFill>
              </a:defRPr>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
        <p:nvSpPr>
          <p:cNvPr id="4" name="3 Marcador de fecha"/>
          <p:cNvSpPr>
            <a:spLocks noGrp="1"/>
          </p:cNvSpPr>
          <p:nvPr>
            <p:ph type="dt" sz="half" idx="10"/>
          </p:nvPr>
        </p:nvSpPr>
        <p:spPr>
          <a:xfrm>
            <a:off x="609600" y="6356351"/>
            <a:ext cx="2844800" cy="365125"/>
          </a:xfrm>
          <a:prstGeom prst="rect">
            <a:avLst/>
          </a:prstGeom>
        </p:spPr>
        <p:txBody>
          <a:bodyPr/>
          <a:lstStyle/>
          <a:p>
            <a:fld id="{27EF25D2-79C4-4B17-AFF0-44EBD59FD51C}" type="datetimeFigureOut">
              <a:rPr lang="es-CL" smtClean="0"/>
              <a:t>09-06-2026</a:t>
            </a:fld>
            <a:endParaRPr lang="es-CL"/>
          </a:p>
        </p:txBody>
      </p:sp>
      <p:sp>
        <p:nvSpPr>
          <p:cNvPr id="5" name="4 Marcador de pie de página"/>
          <p:cNvSpPr>
            <a:spLocks noGrp="1"/>
          </p:cNvSpPr>
          <p:nvPr>
            <p:ph type="ftr" sz="quarter" idx="11"/>
          </p:nvPr>
        </p:nvSpPr>
        <p:spPr>
          <a:xfrm>
            <a:off x="4165600" y="6356351"/>
            <a:ext cx="3860800" cy="365125"/>
          </a:xfrm>
          <a:prstGeom prst="rect">
            <a:avLst/>
          </a:prstGeom>
        </p:spPr>
        <p:txBody>
          <a:bodyPr/>
          <a:lstStyle/>
          <a:p>
            <a:endParaRPr lang="es-CL"/>
          </a:p>
        </p:txBody>
      </p:sp>
      <p:sp>
        <p:nvSpPr>
          <p:cNvPr id="6" name="5 Marcador de número de diapositiva"/>
          <p:cNvSpPr>
            <a:spLocks noGrp="1"/>
          </p:cNvSpPr>
          <p:nvPr>
            <p:ph type="sldNum" sz="quarter" idx="12"/>
          </p:nvPr>
        </p:nvSpPr>
        <p:spPr>
          <a:xfrm>
            <a:off x="8737600" y="6356351"/>
            <a:ext cx="2844800" cy="365125"/>
          </a:xfrm>
          <a:prstGeom prst="rect">
            <a:avLst/>
          </a:prstGeom>
        </p:spPr>
        <p:txBody>
          <a:bodyPr/>
          <a:lstStyle/>
          <a:p>
            <a:fld id="{F523CF52-02F7-4CD1-BB4C-B10AAB5B5134}" type="slidenum">
              <a:rPr lang="es-CL" smtClean="0"/>
              <a:t>‹Nº›</a:t>
            </a:fld>
            <a:endParaRPr lang="es-CL"/>
          </a:p>
        </p:txBody>
      </p:sp>
    </p:spTree>
    <p:extLst>
      <p:ext uri="{BB962C8B-B14F-4D97-AF65-F5344CB8AC3E}">
        <p14:creationId xmlns:p14="http://schemas.microsoft.com/office/powerpoint/2010/main" val="2406316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439933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6" name="Rectángulo 5"/>
          <p:cNvSpPr/>
          <p:nvPr userDrawn="1"/>
        </p:nvSpPr>
        <p:spPr>
          <a:xfrm>
            <a:off x="144016" y="6053502"/>
            <a:ext cx="6096000" cy="276999"/>
          </a:xfrm>
          <a:prstGeom prst="rect">
            <a:avLst/>
          </a:prstGeom>
        </p:spPr>
        <p:txBody>
          <a:bodyPr>
            <a:spAutoFit/>
          </a:bodyPr>
          <a:lstStyle/>
          <a:p>
            <a:r>
              <a:rPr lang="es-ES" sz="1200" i="1" dirty="0">
                <a:solidFill>
                  <a:schemeClr val="tx1">
                    <a:lumMod val="65000"/>
                    <a:lumOff val="35000"/>
                  </a:schemeClr>
                </a:solidFill>
                <a:latin typeface="Arial" panose="020B0604020202020204" pitchFamily="34" charset="0"/>
                <a:cs typeface="Arial" panose="020B0604020202020204" pitchFamily="34" charset="0"/>
              </a:rPr>
              <a:t>Por un Chile que avanza con seguridad</a:t>
            </a:r>
          </a:p>
        </p:txBody>
      </p:sp>
    </p:spTree>
    <p:extLst>
      <p:ext uri="{BB962C8B-B14F-4D97-AF65-F5344CB8AC3E}">
        <p14:creationId xmlns:p14="http://schemas.microsoft.com/office/powerpoint/2010/main" val="2944476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ido">
    <p:spTree>
      <p:nvGrpSpPr>
        <p:cNvPr id="1" name=""/>
        <p:cNvGrpSpPr/>
        <p:nvPr/>
      </p:nvGrpSpPr>
      <p:grpSpPr>
        <a:xfrm>
          <a:off x="0" y="0"/>
          <a:ext cx="0" cy="0"/>
          <a:chOff x="0" y="0"/>
          <a:chExt cx="0" cy="0"/>
        </a:xfrm>
      </p:grpSpPr>
      <p:graphicFrame>
        <p:nvGraphicFramePr>
          <p:cNvPr id="2" name="Objeto 1" hidden="1">
            <a:extLst>
              <a:ext uri="{FF2B5EF4-FFF2-40B4-BE49-F238E27FC236}">
                <a16:creationId xmlns:a16="http://schemas.microsoft.com/office/drawing/2014/main" id="{DBEC08B1-2B0F-4CDF-B51F-6F93C3C4ABA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Diapositiva de think-cell" r:id="rId3" imgW="270" imgH="270" progId="TCLayout.ActiveDocument.1">
                  <p:embed/>
                </p:oleObj>
              </mc:Choice>
              <mc:Fallback>
                <p:oleObj name="Diapositiva de think-cell" r:id="rId3" imgW="270" imgH="270" progId="TCLayout.ActiveDocument.1">
                  <p:embed/>
                  <p:pic>
                    <p:nvPicPr>
                      <p:cNvPr id="2" name="Objeto 1" hidden="1">
                        <a:extLst>
                          <a:ext uri="{FF2B5EF4-FFF2-40B4-BE49-F238E27FC236}">
                            <a16:creationId xmlns:a16="http://schemas.microsoft.com/office/drawing/2014/main" id="{DBEC08B1-2B0F-4CDF-B51F-6F93C3C4ABA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1" name="Imagen 10">
            <a:extLst>
              <a:ext uri="{FF2B5EF4-FFF2-40B4-BE49-F238E27FC236}">
                <a16:creationId xmlns:a16="http://schemas.microsoft.com/office/drawing/2014/main" id="{36E1257C-46CC-4332-B83F-BEAE78EBD5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2296"/>
            <a:ext cx="12192000" cy="6858000"/>
          </a:xfrm>
          <a:prstGeom prst="rect">
            <a:avLst/>
          </a:prstGeom>
        </p:spPr>
      </p:pic>
      <p:sp>
        <p:nvSpPr>
          <p:cNvPr id="8" name="1 Marcador de título"/>
          <p:cNvSpPr>
            <a:spLocks noGrp="1"/>
          </p:cNvSpPr>
          <p:nvPr>
            <p:ph type="title" hasCustomPrompt="1"/>
          </p:nvPr>
        </p:nvSpPr>
        <p:spPr bwMode="auto">
          <a:xfrm>
            <a:off x="527381" y="168897"/>
            <a:ext cx="101051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defRPr b="1">
                <a:solidFill>
                  <a:srgbClr val="505050"/>
                </a:solidFill>
              </a:defRPr>
            </a:lvl1pPr>
          </a:lstStyle>
          <a:p>
            <a:pPr lvl="0" algn="l"/>
            <a:r>
              <a:rPr lang="es-ES" altLang="es-CL"/>
              <a:t>Haga clic para modificar estilo de título del patrón</a:t>
            </a:r>
            <a:endParaRPr lang="es-CL" altLang="es-CL"/>
          </a:p>
        </p:txBody>
      </p:sp>
      <p:sp>
        <p:nvSpPr>
          <p:cNvPr id="9" name="5 Marcador de número de diapositiva"/>
          <p:cNvSpPr>
            <a:spLocks noGrp="1"/>
          </p:cNvSpPr>
          <p:nvPr>
            <p:ph type="sldNum" sz="quarter" idx="4"/>
          </p:nvPr>
        </p:nvSpPr>
        <p:spPr>
          <a:xfrm>
            <a:off x="11520651" y="6587480"/>
            <a:ext cx="432000" cy="153888"/>
          </a:xfrm>
          <a:prstGeom prst="rect">
            <a:avLst/>
          </a:prstGeom>
        </p:spPr>
        <p:txBody>
          <a:bodyPr vert="horz" lIns="0" tIns="0" rIns="0" bIns="0" rtlCol="0" anchor="b" anchorCtr="0">
            <a:spAutoFit/>
          </a:bodyPr>
          <a:lstStyle>
            <a:lvl1pPr algn="r" fontAlgn="auto">
              <a:spcBef>
                <a:spcPts val="0"/>
              </a:spcBef>
              <a:spcAft>
                <a:spcPts val="0"/>
              </a:spcAft>
              <a:defRPr sz="1000">
                <a:solidFill>
                  <a:schemeClr val="tx1"/>
                </a:solidFill>
                <a:latin typeface="Arial" pitchFamily="34" charset="0"/>
                <a:cs typeface="Arial" pitchFamily="34" charset="0"/>
              </a:defRPr>
            </a:lvl1pPr>
          </a:lstStyle>
          <a:p>
            <a:pPr>
              <a:defRPr/>
            </a:pPr>
            <a:fld id="{D9FA6486-1192-41E2-B325-83AE41CAEC79}" type="slidenum">
              <a:rPr lang="es-CL" smtClean="0">
                <a:solidFill>
                  <a:srgbClr val="000000"/>
                </a:solidFill>
              </a:rPr>
              <a:pPr>
                <a:defRPr/>
              </a:pPr>
              <a:t>‹Nº›</a:t>
            </a:fld>
            <a:endParaRPr lang="es-CL">
              <a:solidFill>
                <a:srgbClr val="000000"/>
              </a:solidFill>
            </a:endParaRPr>
          </a:p>
        </p:txBody>
      </p:sp>
      <p:sp>
        <p:nvSpPr>
          <p:cNvPr id="10" name="4 Marcador de pie de página"/>
          <p:cNvSpPr>
            <a:spLocks noGrp="1"/>
          </p:cNvSpPr>
          <p:nvPr>
            <p:ph type="ftr" sz="quarter" idx="3"/>
          </p:nvPr>
        </p:nvSpPr>
        <p:spPr>
          <a:xfrm>
            <a:off x="527381" y="6587480"/>
            <a:ext cx="10657184" cy="153888"/>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lvl1pPr>
              <a:defRPr lang="es-CL" sz="1000" dirty="0">
                <a:solidFill>
                  <a:schemeClr val="tx1"/>
                </a:solidFill>
                <a:latin typeface="Arial" pitchFamily="34" charset="0"/>
                <a:cs typeface="Arial" pitchFamily="34" charset="0"/>
              </a:defRPr>
            </a:lvl1pPr>
          </a:lstStyle>
          <a:p>
            <a:pPr marL="564444" indent="-564444" defTabSz="922451">
              <a:tabLst>
                <a:tab pos="535870" algn="r"/>
              </a:tabLst>
            </a:pPr>
            <a:endParaRPr lang="es-ES">
              <a:solidFill>
                <a:srgbClr val="000000"/>
              </a:solidFill>
            </a:endParaRPr>
          </a:p>
        </p:txBody>
      </p:sp>
      <p:cxnSp>
        <p:nvCxnSpPr>
          <p:cNvPr id="13" name="Conector recto 12"/>
          <p:cNvCxnSpPr>
            <a:cxnSpLocks/>
          </p:cNvCxnSpPr>
          <p:nvPr userDrawn="1"/>
        </p:nvCxnSpPr>
        <p:spPr>
          <a:xfrm>
            <a:off x="527381" y="836712"/>
            <a:ext cx="9673075" cy="0"/>
          </a:xfrm>
          <a:prstGeom prst="line">
            <a:avLst/>
          </a:prstGeom>
          <a:ln w="38100" cmpd="sng">
            <a:solidFill>
              <a:srgbClr val="8FBE00"/>
            </a:solidFill>
          </a:ln>
          <a:effectLst/>
        </p:spPr>
        <p:style>
          <a:lnRef idx="2">
            <a:schemeClr val="accent1"/>
          </a:lnRef>
          <a:fillRef idx="0">
            <a:schemeClr val="accent1"/>
          </a:fillRef>
          <a:effectRef idx="1">
            <a:schemeClr val="accent1"/>
          </a:effectRef>
          <a:fontRef idx="minor">
            <a:schemeClr val="tx1"/>
          </a:fontRef>
        </p:style>
      </p:cxnSp>
      <p:cxnSp>
        <p:nvCxnSpPr>
          <p:cNvPr id="14" name="Conector recto 13"/>
          <p:cNvCxnSpPr/>
          <p:nvPr userDrawn="1"/>
        </p:nvCxnSpPr>
        <p:spPr>
          <a:xfrm>
            <a:off x="527381" y="6416840"/>
            <a:ext cx="11424000" cy="0"/>
          </a:xfrm>
          <a:prstGeom prst="line">
            <a:avLst/>
          </a:prstGeom>
          <a:ln w="12700" cmpd="sng">
            <a:solidFill>
              <a:srgbClr val="8FBE00"/>
            </a:solidFill>
          </a:ln>
          <a:effectLst/>
        </p:spPr>
        <p:style>
          <a:lnRef idx="2">
            <a:schemeClr val="accent1"/>
          </a:lnRef>
          <a:fillRef idx="0">
            <a:schemeClr val="accent1"/>
          </a:fillRef>
          <a:effectRef idx="1">
            <a:schemeClr val="accent1"/>
          </a:effectRef>
          <a:fontRef idx="minor">
            <a:schemeClr val="tx1"/>
          </a:fontRef>
        </p:style>
      </p:cxnSp>
      <p:pic>
        <p:nvPicPr>
          <p:cNvPr id="4" name="Imagen 3">
            <a:extLst>
              <a:ext uri="{FF2B5EF4-FFF2-40B4-BE49-F238E27FC236}">
                <a16:creationId xmlns:a16="http://schemas.microsoft.com/office/drawing/2014/main" id="{522B4559-31B6-1342-6552-779181936458}"/>
              </a:ext>
            </a:extLst>
          </p:cNvPr>
          <p:cNvPicPr>
            <a:picLocks noChangeAspect="1"/>
          </p:cNvPicPr>
          <p:nvPr userDrawn="1"/>
        </p:nvPicPr>
        <p:blipFill>
          <a:blip r:embed="rId6"/>
          <a:stretch>
            <a:fillRect/>
          </a:stretch>
        </p:blipFill>
        <p:spPr>
          <a:xfrm>
            <a:off x="10827033" y="140496"/>
            <a:ext cx="1234780" cy="760279"/>
          </a:xfrm>
          <a:prstGeom prst="rect">
            <a:avLst/>
          </a:prstGeom>
        </p:spPr>
      </p:pic>
    </p:spTree>
    <p:extLst>
      <p:ext uri="{BB962C8B-B14F-4D97-AF65-F5344CB8AC3E}">
        <p14:creationId xmlns:p14="http://schemas.microsoft.com/office/powerpoint/2010/main" val="175130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 name="Google Shape;25;p4"/>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 name="Google Shape;26;p4"/>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4"/>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pPr marL="0" lvl="0" indent="0" algn="r" rtl="0">
                <a:spcBef>
                  <a:spcPts val="0"/>
                </a:spcBef>
                <a:spcAft>
                  <a:spcPts val="0"/>
                </a:spcAft>
                <a:buNone/>
              </a:pPr>
              <a:t>‹Nº›</a:t>
            </a:fld>
            <a:endParaRPr/>
          </a:p>
        </p:txBody>
      </p:sp>
    </p:spTree>
    <p:extLst>
      <p:ext uri="{BB962C8B-B14F-4D97-AF65-F5344CB8AC3E}">
        <p14:creationId xmlns:p14="http://schemas.microsoft.com/office/powerpoint/2010/main" val="2858466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9817F754-8EF3-415A-A309-0DF176CC24E9}"/>
              </a:ext>
            </a:extLst>
          </p:cNvPr>
          <p:cNvSpPr>
            <a:spLocks noGrp="1"/>
          </p:cNvSpPr>
          <p:nvPr>
            <p:ph type="sldNum" sz="quarter" idx="10"/>
          </p:nvPr>
        </p:nvSpPr>
        <p:spPr/>
        <p:txBody>
          <a:bodyPr/>
          <a:lstStyle>
            <a:lvl1pPr>
              <a:defRPr/>
            </a:lvl1pPr>
          </a:lstStyle>
          <a:p>
            <a:fld id="{54E6F175-51E0-4A17-A57E-93DD90F6B495}" type="slidenum">
              <a:rPr lang="es-ES_tradnl" altLang="es-CL"/>
              <a:pPr/>
              <a:t>‹Nº›</a:t>
            </a:fld>
            <a:endParaRPr lang="es-ES_tradnl" altLang="es-CL"/>
          </a:p>
        </p:txBody>
      </p:sp>
    </p:spTree>
    <p:extLst>
      <p:ext uri="{BB962C8B-B14F-4D97-AF65-F5344CB8AC3E}">
        <p14:creationId xmlns:p14="http://schemas.microsoft.com/office/powerpoint/2010/main" val="1957784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9" name="Google Shape;19;p3"/>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20" name="Google Shape;20;p3"/>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 name="Google Shape;21;p3"/>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 name="Google Shape;22;p3"/>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pPr marL="0" lvl="0" indent="0" algn="r" rtl="0">
                <a:spcBef>
                  <a:spcPts val="0"/>
                </a:spcBef>
                <a:spcAft>
                  <a:spcPts val="0"/>
                </a:spcAft>
                <a:buNone/>
              </a:pPr>
              <a:t>‹Nº›</a:t>
            </a:fld>
            <a:endParaRPr/>
          </a:p>
        </p:txBody>
      </p:sp>
    </p:spTree>
    <p:extLst>
      <p:ext uri="{BB962C8B-B14F-4D97-AF65-F5344CB8AC3E}">
        <p14:creationId xmlns:p14="http://schemas.microsoft.com/office/powerpoint/2010/main" val="3124765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00AAFFB1-3DB0-4C9E-9674-0784F76B08D9}"/>
              </a:ext>
            </a:extLst>
          </p:cNvPr>
          <p:cNvSpPr>
            <a:spLocks noGrp="1"/>
          </p:cNvSpPr>
          <p:nvPr>
            <p:ph type="sldNum" sz="quarter" idx="10"/>
          </p:nvPr>
        </p:nvSpPr>
        <p:spPr/>
        <p:txBody>
          <a:bodyPr/>
          <a:lstStyle>
            <a:lvl1pPr>
              <a:defRPr/>
            </a:lvl1pPr>
          </a:lstStyle>
          <a:p>
            <a:fld id="{DFF51244-12AF-430C-A0D1-496BB7D6C405}" type="slidenum">
              <a:rPr lang="es-ES_tradnl" altLang="es-CL"/>
              <a:pPr/>
              <a:t>‹Nº›</a:t>
            </a:fld>
            <a:endParaRPr lang="es-ES_tradnl" altLang="es-CL"/>
          </a:p>
        </p:txBody>
      </p:sp>
    </p:spTree>
    <p:extLst>
      <p:ext uri="{BB962C8B-B14F-4D97-AF65-F5344CB8AC3E}">
        <p14:creationId xmlns:p14="http://schemas.microsoft.com/office/powerpoint/2010/main" val="20828672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7E2250-6913-4F0B-8686-6AE9E948882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número de diapositiva 2">
            <a:extLst>
              <a:ext uri="{FF2B5EF4-FFF2-40B4-BE49-F238E27FC236}">
                <a16:creationId xmlns:a16="http://schemas.microsoft.com/office/drawing/2014/main" id="{D7B775D0-ABB0-4AD7-8212-ED683FC44E8C}"/>
              </a:ext>
            </a:extLst>
          </p:cNvPr>
          <p:cNvSpPr>
            <a:spLocks noGrp="1"/>
          </p:cNvSpPr>
          <p:nvPr>
            <p:ph type="sldNum" sz="quarter" idx="10"/>
          </p:nvPr>
        </p:nvSpPr>
        <p:spPr/>
        <p:txBody>
          <a:bodyPr/>
          <a:lstStyle>
            <a:lvl1pPr>
              <a:defRPr/>
            </a:lvl1pPr>
          </a:lstStyle>
          <a:p>
            <a:fld id="{589A76AA-FBC2-45ED-AFF6-61B4DA385676}" type="slidenum">
              <a:rPr lang="es-ES_tradnl" altLang="es-CL"/>
              <a:pPr/>
              <a:t>‹Nº›</a:t>
            </a:fld>
            <a:endParaRPr lang="es-ES_tradnl" altLang="es-CL"/>
          </a:p>
        </p:txBody>
      </p:sp>
    </p:spTree>
    <p:extLst>
      <p:ext uri="{BB962C8B-B14F-4D97-AF65-F5344CB8AC3E}">
        <p14:creationId xmlns:p14="http://schemas.microsoft.com/office/powerpoint/2010/main" val="1820983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98454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39660BFC-D9DE-45A0-BE1E-6888DC7956FD}"/>
              </a:ext>
            </a:extLst>
          </p:cNvPr>
          <p:cNvSpPr>
            <a:spLocks noGrp="1"/>
          </p:cNvSpPr>
          <p:nvPr>
            <p:ph type="sldNum" sz="quarter" idx="10"/>
          </p:nvPr>
        </p:nvSpPr>
        <p:spPr/>
        <p:txBody>
          <a:bodyPr/>
          <a:lstStyle>
            <a:lvl1pPr>
              <a:defRPr/>
            </a:lvl1pPr>
          </a:lstStyle>
          <a:p>
            <a:fld id="{50DE0207-D147-43DD-AFA9-1FD2BC74E08B}" type="slidenum">
              <a:rPr lang="es-ES_tradnl" altLang="es-CL"/>
              <a:pPr/>
              <a:t>‹Nº›</a:t>
            </a:fld>
            <a:endParaRPr lang="es-ES_tradnl" altLang="es-CL"/>
          </a:p>
        </p:txBody>
      </p:sp>
    </p:spTree>
    <p:extLst>
      <p:ext uri="{BB962C8B-B14F-4D97-AF65-F5344CB8AC3E}">
        <p14:creationId xmlns:p14="http://schemas.microsoft.com/office/powerpoint/2010/main" val="1508683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644931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571663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660379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332053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92792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395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596539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theme" Target="../theme/theme4.xml"/><Relationship Id="rId1" Type="http://schemas.openxmlformats.org/officeDocument/2006/relationships/slideLayout" Target="../slideLayouts/slideLayout10.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image" Target="../media/image7.wmf"/></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6.xml"/><Relationship Id="rId1" Type="http://schemas.openxmlformats.org/officeDocument/2006/relationships/slideLayout" Target="../slideLayouts/slideLayout13.xml"/></Relationships>
</file>

<file path=ppt/slideMasters/_rels/slideMaster7.xml.rels><?xml version="1.0" encoding="UTF-8" standalone="yes"?>
<Relationships xmlns="http://schemas.openxmlformats.org/package/2006/relationships"><Relationship Id="rId8" Type="http://schemas.openxmlformats.org/officeDocument/2006/relationships/tags" Target="../tags/tag4.xml"/><Relationship Id="rId3" Type="http://schemas.openxmlformats.org/officeDocument/2006/relationships/slideLayout" Target="../slideLayouts/slideLayout16.xml"/><Relationship Id="rId7" Type="http://schemas.openxmlformats.org/officeDocument/2006/relationships/theme" Target="../theme/theme7.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n 8"/>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15" name="1 Marcador de título"/>
          <p:cNvSpPr>
            <a:spLocks noGrp="1"/>
          </p:cNvSpPr>
          <p:nvPr>
            <p:ph type="title"/>
          </p:nvPr>
        </p:nvSpPr>
        <p:spPr>
          <a:xfrm>
            <a:off x="601216" y="116632"/>
            <a:ext cx="5854824" cy="1143000"/>
          </a:xfrm>
          <a:prstGeom prst="rect">
            <a:avLst/>
          </a:prstGeom>
        </p:spPr>
        <p:txBody>
          <a:bodyPr vert="horz" lIns="91440" tIns="45720" rIns="91440" bIns="45720" rtlCol="0" anchor="ctr">
            <a:noAutofit/>
          </a:bodyPr>
          <a:lstStyle/>
          <a:p>
            <a:r>
              <a:rPr lang="es-ES" dirty="0"/>
              <a:t>Haga clic para modificar el estilo de título del patrón</a:t>
            </a:r>
            <a:endParaRPr lang="es-CL" dirty="0"/>
          </a:p>
        </p:txBody>
      </p:sp>
      <p:sp>
        <p:nvSpPr>
          <p:cNvPr id="16" name="2 Marcador de texto"/>
          <p:cNvSpPr>
            <a:spLocks noGrp="1"/>
          </p:cNvSpPr>
          <p:nvPr>
            <p:ph type="body" idx="1"/>
          </p:nvPr>
        </p:nvSpPr>
        <p:spPr>
          <a:xfrm>
            <a:off x="457200" y="1600201"/>
            <a:ext cx="8229600" cy="4061048"/>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CL" dirty="0"/>
          </a:p>
        </p:txBody>
      </p:sp>
    </p:spTree>
    <p:extLst>
      <p:ext uri="{BB962C8B-B14F-4D97-AF65-F5344CB8AC3E}">
        <p14:creationId xmlns:p14="http://schemas.microsoft.com/office/powerpoint/2010/main" val="2228013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718" r:id="rId5"/>
    <p:sldLayoutId id="2147483720" r:id="rId6"/>
  </p:sldLayoutIdLst>
  <p:txStyles>
    <p:titleStyle>
      <a:lvl1pPr algn="ctr" defTabSz="914400" rtl="0" eaLnBrk="1" latinLnBrk="0" hangingPunct="1">
        <a:spcBef>
          <a:spcPct val="0"/>
        </a:spcBef>
        <a:buNone/>
        <a:defRPr sz="2800" b="1" kern="1200">
          <a:solidFill>
            <a:schemeClr val="tx1">
              <a:lumMod val="65000"/>
              <a:lumOff val="35000"/>
            </a:schemeClr>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D94DA26C-7C84-44FC-B18B-FAE168EDE2F1}"/>
              </a:ext>
            </a:extLst>
          </p:cNvPr>
          <p:cNvSpPr>
            <a:spLocks noChangeArrowheads="1"/>
          </p:cNvSpPr>
          <p:nvPr/>
        </p:nvSpPr>
        <p:spPr bwMode="auto">
          <a:xfrm>
            <a:off x="0" y="0"/>
            <a:ext cx="12192000" cy="6858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800"/>
          </a:p>
        </p:txBody>
      </p:sp>
      <p:sp>
        <p:nvSpPr>
          <p:cNvPr id="110595" name="Rectangle 3">
            <a:extLst>
              <a:ext uri="{FF2B5EF4-FFF2-40B4-BE49-F238E27FC236}">
                <a16:creationId xmlns:a16="http://schemas.microsoft.com/office/drawing/2014/main" id="{ED3DB81F-B6DA-43AF-8A58-153929F537EA}"/>
              </a:ext>
            </a:extLst>
          </p:cNvPr>
          <p:cNvSpPr>
            <a:spLocks noGrp="1" noChangeArrowheads="1"/>
          </p:cNvSpPr>
          <p:nvPr>
            <p:ph type="title"/>
          </p:nvPr>
        </p:nvSpPr>
        <p:spPr bwMode="auto">
          <a:xfrm>
            <a:off x="1016000" y="304800"/>
            <a:ext cx="10566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_tradnl" altLang="es-CL"/>
              <a:t>Título plantilla</a:t>
            </a:r>
          </a:p>
        </p:txBody>
      </p:sp>
      <p:sp>
        <p:nvSpPr>
          <p:cNvPr id="110596" name="Rectangle 4">
            <a:extLst>
              <a:ext uri="{FF2B5EF4-FFF2-40B4-BE49-F238E27FC236}">
                <a16:creationId xmlns:a16="http://schemas.microsoft.com/office/drawing/2014/main" id="{6E1BC3D7-B87D-44EF-A2AB-155FB9E3FD65}"/>
              </a:ext>
            </a:extLst>
          </p:cNvPr>
          <p:cNvSpPr>
            <a:spLocks noGrp="1" noChangeArrowheads="1"/>
          </p:cNvSpPr>
          <p:nvPr>
            <p:ph type="body" idx="1"/>
          </p:nvPr>
        </p:nvSpPr>
        <p:spPr bwMode="auto">
          <a:xfrm>
            <a:off x="912284" y="1628775"/>
            <a:ext cx="1056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_tradnl" altLang="es-CL"/>
              <a:t>Haga clic para modificar el estilo de texto del patrón</a:t>
            </a:r>
          </a:p>
          <a:p>
            <a:pPr lvl="1"/>
            <a:r>
              <a:rPr lang="es-ES_tradnl" altLang="es-CL"/>
              <a:t>Segundo nivel</a:t>
            </a:r>
          </a:p>
          <a:p>
            <a:pPr lvl="2"/>
            <a:r>
              <a:rPr lang="es-ES_tradnl" altLang="es-CL"/>
              <a:t>Tercer nivel</a:t>
            </a:r>
          </a:p>
          <a:p>
            <a:pPr lvl="3"/>
            <a:r>
              <a:rPr lang="es-ES_tradnl" altLang="es-CL"/>
              <a:t>Cuarto nivel</a:t>
            </a:r>
          </a:p>
          <a:p>
            <a:pPr lvl="4"/>
            <a:r>
              <a:rPr lang="es-ES_tradnl" altLang="es-CL"/>
              <a:t>Quinto nivel</a:t>
            </a:r>
          </a:p>
        </p:txBody>
      </p:sp>
      <p:sp>
        <p:nvSpPr>
          <p:cNvPr id="110619" name="Rectangle 27">
            <a:extLst>
              <a:ext uri="{FF2B5EF4-FFF2-40B4-BE49-F238E27FC236}">
                <a16:creationId xmlns:a16="http://schemas.microsoft.com/office/drawing/2014/main" id="{038368B8-B5EE-4892-A4C8-9F2EAD8538EC}"/>
              </a:ext>
            </a:extLst>
          </p:cNvPr>
          <p:cNvSpPr>
            <a:spLocks noGrp="1" noChangeArrowheads="1"/>
          </p:cNvSpPr>
          <p:nvPr>
            <p:ph type="sldNum" sz="quarter" idx="4"/>
          </p:nvPr>
        </p:nvSpPr>
        <p:spPr bwMode="auto">
          <a:xfrm>
            <a:off x="103717" y="6405548"/>
            <a:ext cx="142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2000">
                <a:solidFill>
                  <a:schemeClr val="bg1"/>
                </a:solidFill>
                <a:latin typeface="Verdana" panose="020B0604030504040204" pitchFamily="34" charset="0"/>
              </a:defRPr>
            </a:lvl1pPr>
          </a:lstStyle>
          <a:p>
            <a:fld id="{FB17B2E5-8E2D-464D-BE91-E8218D578B50}" type="slidenum">
              <a:rPr lang="es-ES_tradnl" altLang="es-CL"/>
              <a:pPr/>
              <a:t>‹Nº›</a:t>
            </a:fld>
            <a:endParaRPr lang="es-ES_tradnl" altLang="es-CL"/>
          </a:p>
        </p:txBody>
      </p:sp>
      <p:pic>
        <p:nvPicPr>
          <p:cNvPr id="8" name="Imagen 7"/>
          <p:cNvPicPr>
            <a:picLocks noChangeAspect="1"/>
          </p:cNvPicPr>
          <p:nvPr userDrawn="1"/>
        </p:nvPicPr>
        <p:blipFill>
          <a:blip r:embed="rId4"/>
          <a:stretch>
            <a:fillRect/>
          </a:stretch>
        </p:blipFill>
        <p:spPr>
          <a:xfrm>
            <a:off x="10249520" y="5786258"/>
            <a:ext cx="1712742" cy="922834"/>
          </a:xfrm>
          <a:prstGeom prst="rect">
            <a:avLst/>
          </a:prstGeom>
        </p:spPr>
      </p:pic>
      <p:sp>
        <p:nvSpPr>
          <p:cNvPr id="5" name="AutoShape 3"/>
          <p:cNvSpPr>
            <a:spLocks noChangeAspect="1" noChangeArrowheads="1" noTextEdit="1"/>
          </p:cNvSpPr>
          <p:nvPr userDrawn="1"/>
        </p:nvSpPr>
        <p:spPr bwMode="auto">
          <a:xfrm>
            <a:off x="0" y="369888"/>
            <a:ext cx="852488"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 name="Freeform 5"/>
          <p:cNvSpPr>
            <a:spLocks/>
          </p:cNvSpPr>
          <p:nvPr userDrawn="1"/>
        </p:nvSpPr>
        <p:spPr bwMode="auto">
          <a:xfrm>
            <a:off x="1588" y="369888"/>
            <a:ext cx="850900" cy="1096963"/>
          </a:xfrm>
          <a:custGeom>
            <a:avLst/>
            <a:gdLst>
              <a:gd name="T0" fmla="*/ 0 w 794"/>
              <a:gd name="T1" fmla="*/ 1025 h 1025"/>
              <a:gd name="T2" fmla="*/ 6 w 794"/>
              <a:gd name="T3" fmla="*/ 1025 h 1025"/>
              <a:gd name="T4" fmla="*/ 181 w 794"/>
              <a:gd name="T5" fmla="*/ 1025 h 1025"/>
              <a:gd name="T6" fmla="*/ 517 w 794"/>
              <a:gd name="T7" fmla="*/ 786 h 1025"/>
              <a:gd name="T8" fmla="*/ 546 w 794"/>
              <a:gd name="T9" fmla="*/ 710 h 1025"/>
              <a:gd name="T10" fmla="*/ 546 w 794"/>
              <a:gd name="T11" fmla="*/ 710 h 1025"/>
              <a:gd name="T12" fmla="*/ 616 w 794"/>
              <a:gd name="T13" fmla="*/ 523 h 1025"/>
              <a:gd name="T14" fmla="*/ 615 w 794"/>
              <a:gd name="T15" fmla="*/ 523 h 1025"/>
              <a:gd name="T16" fmla="*/ 794 w 794"/>
              <a:gd name="T17" fmla="*/ 12 h 1025"/>
              <a:gd name="T18" fmla="*/ 794 w 794"/>
              <a:gd name="T19" fmla="*/ 0 h 1025"/>
              <a:gd name="T20" fmla="*/ 6 w 794"/>
              <a:gd name="T21" fmla="*/ 0 h 1025"/>
              <a:gd name="T22" fmla="*/ 6 w 794"/>
              <a:gd name="T23"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1025">
                <a:moveTo>
                  <a:pt x="0" y="1025"/>
                </a:moveTo>
                <a:cubicBezTo>
                  <a:pt x="2" y="1025"/>
                  <a:pt x="4" y="1025"/>
                  <a:pt x="6" y="1025"/>
                </a:cubicBezTo>
                <a:cubicBezTo>
                  <a:pt x="76" y="1025"/>
                  <a:pt x="135" y="1025"/>
                  <a:pt x="181" y="1025"/>
                </a:cubicBezTo>
                <a:cubicBezTo>
                  <a:pt x="321" y="1025"/>
                  <a:pt x="439" y="992"/>
                  <a:pt x="517" y="786"/>
                </a:cubicBezTo>
                <a:cubicBezTo>
                  <a:pt x="527" y="760"/>
                  <a:pt x="536" y="735"/>
                  <a:pt x="546" y="710"/>
                </a:cubicBezTo>
                <a:cubicBezTo>
                  <a:pt x="546" y="710"/>
                  <a:pt x="546" y="710"/>
                  <a:pt x="546" y="710"/>
                </a:cubicBezTo>
                <a:cubicBezTo>
                  <a:pt x="616" y="523"/>
                  <a:pt x="616" y="523"/>
                  <a:pt x="616" y="523"/>
                </a:cubicBezTo>
                <a:cubicBezTo>
                  <a:pt x="615" y="523"/>
                  <a:pt x="615" y="523"/>
                  <a:pt x="615" y="523"/>
                </a:cubicBezTo>
                <a:cubicBezTo>
                  <a:pt x="734" y="199"/>
                  <a:pt x="794" y="12"/>
                  <a:pt x="794" y="12"/>
                </a:cubicBezTo>
                <a:cubicBezTo>
                  <a:pt x="794" y="0"/>
                  <a:pt x="794" y="0"/>
                  <a:pt x="794" y="0"/>
                </a:cubicBezTo>
                <a:cubicBezTo>
                  <a:pt x="794" y="0"/>
                  <a:pt x="465" y="0"/>
                  <a:pt x="6" y="0"/>
                </a:cubicBezTo>
                <a:cubicBezTo>
                  <a:pt x="6" y="0"/>
                  <a:pt x="6" y="0"/>
                  <a:pt x="6" y="0"/>
                </a:cubicBezTo>
              </a:path>
            </a:pathLst>
          </a:custGeom>
          <a:solidFill>
            <a:srgbClr val="BAC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2835913548"/>
      </p:ext>
    </p:extLst>
  </p:cSld>
  <p:clrMap bg1="lt1" tx1="dk1" bg2="lt2" tx2="dk2" accent1="accent1" accent2="accent2" accent3="accent3" accent4="accent4" accent5="accent5" accent6="accent6" hlink="hlink" folHlink="folHlink"/>
  <p:sldLayoutIdLst>
    <p:sldLayoutId id="2147483716" r:id="rId1"/>
    <p:sldLayoutId id="2147483719" r:id="rId2"/>
  </p:sldLayoutIdLst>
  <p:hf hdr="0" ftr="0" dt="0"/>
  <p:txStyles>
    <p:titleStyle>
      <a:lvl1pPr algn="l" rtl="0" fontAlgn="base">
        <a:spcBef>
          <a:spcPct val="0"/>
        </a:spcBef>
        <a:spcAft>
          <a:spcPct val="0"/>
        </a:spcAft>
        <a:defRPr sz="3200" b="1" kern="1200">
          <a:solidFill>
            <a:schemeClr val="bg1"/>
          </a:solidFill>
          <a:latin typeface="+mj-lt"/>
          <a:ea typeface="+mj-ea"/>
          <a:cs typeface="+mj-cs"/>
        </a:defRPr>
      </a:lvl1pPr>
      <a:lvl2pPr algn="l" rtl="0" fontAlgn="base">
        <a:spcBef>
          <a:spcPct val="0"/>
        </a:spcBef>
        <a:spcAft>
          <a:spcPct val="0"/>
        </a:spcAft>
        <a:defRPr sz="3200" b="1">
          <a:solidFill>
            <a:schemeClr val="bg1"/>
          </a:solidFill>
          <a:latin typeface="Trebuchet MS" panose="020B0603020202020204" pitchFamily="34" charset="0"/>
        </a:defRPr>
      </a:lvl2pPr>
      <a:lvl3pPr algn="l" rtl="0" fontAlgn="base">
        <a:spcBef>
          <a:spcPct val="0"/>
        </a:spcBef>
        <a:spcAft>
          <a:spcPct val="0"/>
        </a:spcAft>
        <a:defRPr sz="3200" b="1">
          <a:solidFill>
            <a:schemeClr val="bg1"/>
          </a:solidFill>
          <a:latin typeface="Trebuchet MS" panose="020B0603020202020204" pitchFamily="34" charset="0"/>
        </a:defRPr>
      </a:lvl3pPr>
      <a:lvl4pPr algn="l" rtl="0" fontAlgn="base">
        <a:spcBef>
          <a:spcPct val="0"/>
        </a:spcBef>
        <a:spcAft>
          <a:spcPct val="0"/>
        </a:spcAft>
        <a:defRPr sz="3200" b="1">
          <a:solidFill>
            <a:schemeClr val="bg1"/>
          </a:solidFill>
          <a:latin typeface="Trebuchet MS" panose="020B0603020202020204" pitchFamily="34" charset="0"/>
        </a:defRPr>
      </a:lvl4pPr>
      <a:lvl5pPr algn="l" rtl="0" fontAlgn="base">
        <a:spcBef>
          <a:spcPct val="0"/>
        </a:spcBef>
        <a:spcAft>
          <a:spcPct val="0"/>
        </a:spcAft>
        <a:defRPr sz="3200" b="1">
          <a:solidFill>
            <a:schemeClr val="bg1"/>
          </a:solidFill>
          <a:latin typeface="Trebuchet MS" panose="020B0603020202020204" pitchFamily="34" charset="0"/>
        </a:defRPr>
      </a:lvl5pPr>
      <a:lvl6pPr marL="457200" algn="l" rtl="0" fontAlgn="base">
        <a:spcBef>
          <a:spcPct val="0"/>
        </a:spcBef>
        <a:spcAft>
          <a:spcPct val="0"/>
        </a:spcAft>
        <a:defRPr sz="3200" b="1">
          <a:solidFill>
            <a:schemeClr val="bg1"/>
          </a:solidFill>
          <a:latin typeface="Trebuchet MS" panose="020B0603020202020204" pitchFamily="34" charset="0"/>
        </a:defRPr>
      </a:lvl6pPr>
      <a:lvl7pPr marL="914400" algn="l" rtl="0" fontAlgn="base">
        <a:spcBef>
          <a:spcPct val="0"/>
        </a:spcBef>
        <a:spcAft>
          <a:spcPct val="0"/>
        </a:spcAft>
        <a:defRPr sz="3200" b="1">
          <a:solidFill>
            <a:schemeClr val="bg1"/>
          </a:solidFill>
          <a:latin typeface="Trebuchet MS" panose="020B0603020202020204" pitchFamily="34" charset="0"/>
        </a:defRPr>
      </a:lvl7pPr>
      <a:lvl8pPr marL="1371600" algn="l" rtl="0" fontAlgn="base">
        <a:spcBef>
          <a:spcPct val="0"/>
        </a:spcBef>
        <a:spcAft>
          <a:spcPct val="0"/>
        </a:spcAft>
        <a:defRPr sz="3200" b="1">
          <a:solidFill>
            <a:schemeClr val="bg1"/>
          </a:solidFill>
          <a:latin typeface="Trebuchet MS" panose="020B0603020202020204" pitchFamily="34" charset="0"/>
        </a:defRPr>
      </a:lvl8pPr>
      <a:lvl9pPr marL="1828800" algn="l" rtl="0" fontAlgn="base">
        <a:spcBef>
          <a:spcPct val="0"/>
        </a:spcBef>
        <a:spcAft>
          <a:spcPct val="0"/>
        </a:spcAft>
        <a:defRPr sz="3200" b="1">
          <a:solidFill>
            <a:schemeClr val="bg1"/>
          </a:solidFill>
          <a:latin typeface="Trebuchet MS" panose="020B0603020202020204" pitchFamily="34" charset="0"/>
        </a:defRPr>
      </a:lvl9pPr>
    </p:titleStyle>
    <p:bodyStyle>
      <a:lvl1pPr marL="609600" indent="-609600" algn="just" rtl="0" fontAlgn="base">
        <a:spcBef>
          <a:spcPct val="20000"/>
        </a:spcBef>
        <a:spcAft>
          <a:spcPct val="0"/>
        </a:spcAft>
        <a:defRPr sz="2000" kern="1200">
          <a:solidFill>
            <a:schemeClr val="bg1"/>
          </a:solidFill>
          <a:latin typeface="+mn-lt"/>
          <a:ea typeface="+mn-ea"/>
          <a:cs typeface="+mn-cs"/>
        </a:defRPr>
      </a:lvl1pPr>
      <a:lvl2pPr marL="838200" indent="-381000" algn="just" rtl="0" fontAlgn="base">
        <a:spcBef>
          <a:spcPct val="20000"/>
        </a:spcBef>
        <a:spcAft>
          <a:spcPct val="0"/>
        </a:spcAft>
        <a:buChar char="–"/>
        <a:defRPr sz="2000" kern="1200">
          <a:solidFill>
            <a:schemeClr val="bg1"/>
          </a:solidFill>
          <a:latin typeface="+mn-lt"/>
          <a:ea typeface="+mn-ea"/>
          <a:cs typeface="+mn-cs"/>
        </a:defRPr>
      </a:lvl2pPr>
      <a:lvl3pPr marL="1371600" indent="-457200" algn="l" rtl="0" fontAlgn="base">
        <a:spcBef>
          <a:spcPct val="20000"/>
        </a:spcBef>
        <a:spcAft>
          <a:spcPct val="0"/>
        </a:spcAft>
        <a:buAutoNum type="arabicPeriod"/>
        <a:defRPr sz="2000" b="1" kern="1200">
          <a:solidFill>
            <a:schemeClr val="bg1"/>
          </a:solidFill>
          <a:latin typeface="+mn-lt"/>
          <a:ea typeface="+mn-ea"/>
          <a:cs typeface="+mn-cs"/>
        </a:defRPr>
      </a:lvl3pPr>
      <a:lvl4pPr marL="1752600" indent="-381000" algn="l" rtl="0" fontAlgn="base">
        <a:spcBef>
          <a:spcPct val="20000"/>
        </a:spcBef>
        <a:spcAft>
          <a:spcPct val="0"/>
        </a:spcAft>
        <a:buChar char="–"/>
        <a:defRPr sz="2000" kern="1200">
          <a:solidFill>
            <a:schemeClr val="bg1"/>
          </a:solidFill>
          <a:latin typeface="+mn-lt"/>
          <a:ea typeface="+mn-ea"/>
          <a:cs typeface="+mn-cs"/>
        </a:defRPr>
      </a:lvl4pPr>
      <a:lvl5pPr marL="2209800" indent="-3810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4720" name="Rectangle 32">
            <a:extLst>
              <a:ext uri="{FF2B5EF4-FFF2-40B4-BE49-F238E27FC236}">
                <a16:creationId xmlns:a16="http://schemas.microsoft.com/office/drawing/2014/main" id="{7CA01EFF-201C-4170-AEE0-B7C3C2DFB8D4}"/>
              </a:ext>
            </a:extLst>
          </p:cNvPr>
          <p:cNvSpPr>
            <a:spLocks noChangeArrowheads="1"/>
          </p:cNvSpPr>
          <p:nvPr userDrawn="1"/>
        </p:nvSpPr>
        <p:spPr bwMode="auto">
          <a:xfrm>
            <a:off x="0" y="0"/>
            <a:ext cx="12192000" cy="6858000"/>
          </a:xfrm>
          <a:prstGeom prst="rect">
            <a:avLst/>
          </a:prstGeom>
          <a:solidFill>
            <a:srgbClr val="59595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800"/>
          </a:p>
        </p:txBody>
      </p:sp>
      <p:sp>
        <p:nvSpPr>
          <p:cNvPr id="114691" name="Rectangle 3">
            <a:extLst>
              <a:ext uri="{FF2B5EF4-FFF2-40B4-BE49-F238E27FC236}">
                <a16:creationId xmlns:a16="http://schemas.microsoft.com/office/drawing/2014/main" id="{B4AB0F3F-92DC-4F7B-99AD-08EA7E7F5C00}"/>
              </a:ext>
            </a:extLst>
          </p:cNvPr>
          <p:cNvSpPr>
            <a:spLocks noGrp="1" noChangeArrowheads="1"/>
          </p:cNvSpPr>
          <p:nvPr>
            <p:ph type="title"/>
          </p:nvPr>
        </p:nvSpPr>
        <p:spPr bwMode="auto">
          <a:xfrm>
            <a:off x="1016000" y="304800"/>
            <a:ext cx="10566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_tradnl" altLang="es-CL"/>
              <a:t>Título plantilla</a:t>
            </a:r>
          </a:p>
        </p:txBody>
      </p:sp>
      <p:sp>
        <p:nvSpPr>
          <p:cNvPr id="114692" name="Rectangle 4">
            <a:extLst>
              <a:ext uri="{FF2B5EF4-FFF2-40B4-BE49-F238E27FC236}">
                <a16:creationId xmlns:a16="http://schemas.microsoft.com/office/drawing/2014/main" id="{89E47C0A-8E10-4BC5-8567-34EFA3C30F59}"/>
              </a:ext>
            </a:extLst>
          </p:cNvPr>
          <p:cNvSpPr>
            <a:spLocks noGrp="1" noChangeArrowheads="1"/>
          </p:cNvSpPr>
          <p:nvPr>
            <p:ph type="body" idx="1"/>
          </p:nvPr>
        </p:nvSpPr>
        <p:spPr bwMode="auto">
          <a:xfrm>
            <a:off x="912284" y="1628775"/>
            <a:ext cx="1056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_tradnl" altLang="es-CL"/>
              <a:t>Haga clic para modificar el estilo de texto del patrón</a:t>
            </a:r>
          </a:p>
          <a:p>
            <a:pPr lvl="1"/>
            <a:r>
              <a:rPr lang="es-ES_tradnl" altLang="es-CL"/>
              <a:t>Segundo nivel</a:t>
            </a:r>
          </a:p>
          <a:p>
            <a:pPr lvl="2"/>
            <a:r>
              <a:rPr lang="es-ES_tradnl" altLang="es-CL"/>
              <a:t>Tercer nivel</a:t>
            </a:r>
          </a:p>
          <a:p>
            <a:pPr lvl="3"/>
            <a:r>
              <a:rPr lang="es-ES_tradnl" altLang="es-CL"/>
              <a:t>Cuarto nivel</a:t>
            </a:r>
          </a:p>
          <a:p>
            <a:pPr lvl="4"/>
            <a:r>
              <a:rPr lang="es-ES_tradnl" altLang="es-CL"/>
              <a:t>Quinto nivel</a:t>
            </a:r>
          </a:p>
        </p:txBody>
      </p:sp>
      <p:sp>
        <p:nvSpPr>
          <p:cNvPr id="114715" name="Rectangle 27">
            <a:extLst>
              <a:ext uri="{FF2B5EF4-FFF2-40B4-BE49-F238E27FC236}">
                <a16:creationId xmlns:a16="http://schemas.microsoft.com/office/drawing/2014/main" id="{DD5E1D16-636C-4EFA-A487-3C665107C817}"/>
              </a:ext>
            </a:extLst>
          </p:cNvPr>
          <p:cNvSpPr>
            <a:spLocks noGrp="1" noChangeArrowheads="1"/>
          </p:cNvSpPr>
          <p:nvPr>
            <p:ph type="sldNum" sz="quarter" idx="4"/>
          </p:nvPr>
        </p:nvSpPr>
        <p:spPr bwMode="auto">
          <a:xfrm>
            <a:off x="0" y="6451593"/>
            <a:ext cx="142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2000">
                <a:solidFill>
                  <a:schemeClr val="bg1"/>
                </a:solidFill>
                <a:latin typeface="Verdana" panose="020B0604030504040204" pitchFamily="34" charset="0"/>
              </a:defRPr>
            </a:lvl1pPr>
          </a:lstStyle>
          <a:p>
            <a:fld id="{F7CEE345-A742-4D47-9695-3710A43E2D5D}" type="slidenum">
              <a:rPr lang="es-ES_tradnl" altLang="es-CL"/>
              <a:pPr/>
              <a:t>‹Nº›</a:t>
            </a:fld>
            <a:endParaRPr lang="es-ES_tradnl" altLang="es-CL"/>
          </a:p>
        </p:txBody>
      </p:sp>
      <p:pic>
        <p:nvPicPr>
          <p:cNvPr id="9" name="Imagen 8"/>
          <p:cNvPicPr>
            <a:picLocks noChangeAspect="1"/>
          </p:cNvPicPr>
          <p:nvPr userDrawn="1"/>
        </p:nvPicPr>
        <p:blipFill>
          <a:blip r:embed="rId3"/>
          <a:stretch>
            <a:fillRect/>
          </a:stretch>
        </p:blipFill>
        <p:spPr>
          <a:xfrm>
            <a:off x="10249520" y="5786258"/>
            <a:ext cx="1712742" cy="922834"/>
          </a:xfrm>
          <a:prstGeom prst="rect">
            <a:avLst/>
          </a:prstGeom>
        </p:spPr>
      </p:pic>
      <p:sp>
        <p:nvSpPr>
          <p:cNvPr id="11" name="Freeform 5"/>
          <p:cNvSpPr>
            <a:spLocks/>
          </p:cNvSpPr>
          <p:nvPr userDrawn="1"/>
        </p:nvSpPr>
        <p:spPr bwMode="auto">
          <a:xfrm>
            <a:off x="1588" y="369888"/>
            <a:ext cx="850900" cy="1096963"/>
          </a:xfrm>
          <a:custGeom>
            <a:avLst/>
            <a:gdLst>
              <a:gd name="T0" fmla="*/ 0 w 794"/>
              <a:gd name="T1" fmla="*/ 1025 h 1025"/>
              <a:gd name="T2" fmla="*/ 6 w 794"/>
              <a:gd name="T3" fmla="*/ 1025 h 1025"/>
              <a:gd name="T4" fmla="*/ 181 w 794"/>
              <a:gd name="T5" fmla="*/ 1025 h 1025"/>
              <a:gd name="T6" fmla="*/ 517 w 794"/>
              <a:gd name="T7" fmla="*/ 786 h 1025"/>
              <a:gd name="T8" fmla="*/ 546 w 794"/>
              <a:gd name="T9" fmla="*/ 710 h 1025"/>
              <a:gd name="T10" fmla="*/ 546 w 794"/>
              <a:gd name="T11" fmla="*/ 710 h 1025"/>
              <a:gd name="T12" fmla="*/ 616 w 794"/>
              <a:gd name="T13" fmla="*/ 523 h 1025"/>
              <a:gd name="T14" fmla="*/ 615 w 794"/>
              <a:gd name="T15" fmla="*/ 523 h 1025"/>
              <a:gd name="T16" fmla="*/ 794 w 794"/>
              <a:gd name="T17" fmla="*/ 12 h 1025"/>
              <a:gd name="T18" fmla="*/ 794 w 794"/>
              <a:gd name="T19" fmla="*/ 0 h 1025"/>
              <a:gd name="T20" fmla="*/ 6 w 794"/>
              <a:gd name="T21" fmla="*/ 0 h 1025"/>
              <a:gd name="T22" fmla="*/ 6 w 794"/>
              <a:gd name="T23"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1025">
                <a:moveTo>
                  <a:pt x="0" y="1025"/>
                </a:moveTo>
                <a:cubicBezTo>
                  <a:pt x="2" y="1025"/>
                  <a:pt x="4" y="1025"/>
                  <a:pt x="6" y="1025"/>
                </a:cubicBezTo>
                <a:cubicBezTo>
                  <a:pt x="76" y="1025"/>
                  <a:pt x="135" y="1025"/>
                  <a:pt x="181" y="1025"/>
                </a:cubicBezTo>
                <a:cubicBezTo>
                  <a:pt x="321" y="1025"/>
                  <a:pt x="439" y="992"/>
                  <a:pt x="517" y="786"/>
                </a:cubicBezTo>
                <a:cubicBezTo>
                  <a:pt x="527" y="760"/>
                  <a:pt x="536" y="735"/>
                  <a:pt x="546" y="710"/>
                </a:cubicBezTo>
                <a:cubicBezTo>
                  <a:pt x="546" y="710"/>
                  <a:pt x="546" y="710"/>
                  <a:pt x="546" y="710"/>
                </a:cubicBezTo>
                <a:cubicBezTo>
                  <a:pt x="616" y="523"/>
                  <a:pt x="616" y="523"/>
                  <a:pt x="616" y="523"/>
                </a:cubicBezTo>
                <a:cubicBezTo>
                  <a:pt x="615" y="523"/>
                  <a:pt x="615" y="523"/>
                  <a:pt x="615" y="523"/>
                </a:cubicBezTo>
                <a:cubicBezTo>
                  <a:pt x="734" y="199"/>
                  <a:pt x="794" y="12"/>
                  <a:pt x="794" y="12"/>
                </a:cubicBezTo>
                <a:cubicBezTo>
                  <a:pt x="794" y="0"/>
                  <a:pt x="794" y="0"/>
                  <a:pt x="794" y="0"/>
                </a:cubicBezTo>
                <a:cubicBezTo>
                  <a:pt x="794" y="0"/>
                  <a:pt x="465" y="0"/>
                  <a:pt x="6" y="0"/>
                </a:cubicBezTo>
                <a:cubicBezTo>
                  <a:pt x="6" y="0"/>
                  <a:pt x="6" y="0"/>
                  <a:pt x="6" y="0"/>
                </a:cubicBezTo>
              </a:path>
            </a:pathLst>
          </a:custGeom>
          <a:solidFill>
            <a:srgbClr val="BAC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603346571"/>
      </p:ext>
    </p:extLst>
  </p:cSld>
  <p:clrMap bg1="lt1" tx1="dk1" bg2="lt2" tx2="dk2" accent1="accent1" accent2="accent2" accent3="accent3" accent4="accent4" accent5="accent5" accent6="accent6" hlink="hlink" folHlink="folHlink"/>
  <p:sldLayoutIdLst>
    <p:sldLayoutId id="2147483680" r:id="rId1"/>
  </p:sldLayoutIdLst>
  <p:hf hdr="0" ftr="0" dt="0"/>
  <p:txStyles>
    <p:titleStyle>
      <a:lvl1pPr algn="l" rtl="0" fontAlgn="base">
        <a:spcBef>
          <a:spcPct val="0"/>
        </a:spcBef>
        <a:spcAft>
          <a:spcPct val="0"/>
        </a:spcAft>
        <a:defRPr sz="3200" b="1" kern="1200">
          <a:solidFill>
            <a:schemeClr val="bg1"/>
          </a:solidFill>
          <a:latin typeface="+mj-lt"/>
          <a:ea typeface="+mj-ea"/>
          <a:cs typeface="+mj-cs"/>
        </a:defRPr>
      </a:lvl1pPr>
      <a:lvl2pPr algn="l" rtl="0" fontAlgn="base">
        <a:spcBef>
          <a:spcPct val="0"/>
        </a:spcBef>
        <a:spcAft>
          <a:spcPct val="0"/>
        </a:spcAft>
        <a:defRPr sz="3200" b="1">
          <a:solidFill>
            <a:schemeClr val="bg1"/>
          </a:solidFill>
          <a:latin typeface="Trebuchet MS" panose="020B0603020202020204" pitchFamily="34" charset="0"/>
        </a:defRPr>
      </a:lvl2pPr>
      <a:lvl3pPr algn="l" rtl="0" fontAlgn="base">
        <a:spcBef>
          <a:spcPct val="0"/>
        </a:spcBef>
        <a:spcAft>
          <a:spcPct val="0"/>
        </a:spcAft>
        <a:defRPr sz="3200" b="1">
          <a:solidFill>
            <a:schemeClr val="bg1"/>
          </a:solidFill>
          <a:latin typeface="Trebuchet MS" panose="020B0603020202020204" pitchFamily="34" charset="0"/>
        </a:defRPr>
      </a:lvl3pPr>
      <a:lvl4pPr algn="l" rtl="0" fontAlgn="base">
        <a:spcBef>
          <a:spcPct val="0"/>
        </a:spcBef>
        <a:spcAft>
          <a:spcPct val="0"/>
        </a:spcAft>
        <a:defRPr sz="3200" b="1">
          <a:solidFill>
            <a:schemeClr val="bg1"/>
          </a:solidFill>
          <a:latin typeface="Trebuchet MS" panose="020B0603020202020204" pitchFamily="34" charset="0"/>
        </a:defRPr>
      </a:lvl4pPr>
      <a:lvl5pPr algn="l" rtl="0" fontAlgn="base">
        <a:spcBef>
          <a:spcPct val="0"/>
        </a:spcBef>
        <a:spcAft>
          <a:spcPct val="0"/>
        </a:spcAft>
        <a:defRPr sz="3200" b="1">
          <a:solidFill>
            <a:schemeClr val="bg1"/>
          </a:solidFill>
          <a:latin typeface="Trebuchet MS" panose="020B0603020202020204" pitchFamily="34" charset="0"/>
        </a:defRPr>
      </a:lvl5pPr>
      <a:lvl6pPr marL="457200" algn="l" rtl="0" fontAlgn="base">
        <a:spcBef>
          <a:spcPct val="0"/>
        </a:spcBef>
        <a:spcAft>
          <a:spcPct val="0"/>
        </a:spcAft>
        <a:defRPr sz="3200" b="1">
          <a:solidFill>
            <a:schemeClr val="bg1"/>
          </a:solidFill>
          <a:latin typeface="Trebuchet MS" panose="020B0603020202020204" pitchFamily="34" charset="0"/>
        </a:defRPr>
      </a:lvl6pPr>
      <a:lvl7pPr marL="914400" algn="l" rtl="0" fontAlgn="base">
        <a:spcBef>
          <a:spcPct val="0"/>
        </a:spcBef>
        <a:spcAft>
          <a:spcPct val="0"/>
        </a:spcAft>
        <a:defRPr sz="3200" b="1">
          <a:solidFill>
            <a:schemeClr val="bg1"/>
          </a:solidFill>
          <a:latin typeface="Trebuchet MS" panose="020B0603020202020204" pitchFamily="34" charset="0"/>
        </a:defRPr>
      </a:lvl7pPr>
      <a:lvl8pPr marL="1371600" algn="l" rtl="0" fontAlgn="base">
        <a:spcBef>
          <a:spcPct val="0"/>
        </a:spcBef>
        <a:spcAft>
          <a:spcPct val="0"/>
        </a:spcAft>
        <a:defRPr sz="3200" b="1">
          <a:solidFill>
            <a:schemeClr val="bg1"/>
          </a:solidFill>
          <a:latin typeface="Trebuchet MS" panose="020B0603020202020204" pitchFamily="34" charset="0"/>
        </a:defRPr>
      </a:lvl8pPr>
      <a:lvl9pPr marL="1828800" algn="l" rtl="0" fontAlgn="base">
        <a:spcBef>
          <a:spcPct val="0"/>
        </a:spcBef>
        <a:spcAft>
          <a:spcPct val="0"/>
        </a:spcAft>
        <a:defRPr sz="3200" b="1">
          <a:solidFill>
            <a:schemeClr val="bg1"/>
          </a:solidFill>
          <a:latin typeface="Trebuchet MS" panose="020B0603020202020204" pitchFamily="34" charset="0"/>
        </a:defRPr>
      </a:lvl9pPr>
    </p:titleStyle>
    <p:bodyStyle>
      <a:lvl1pPr marL="609600" indent="-609600" algn="just" rtl="0" fontAlgn="base">
        <a:spcBef>
          <a:spcPct val="20000"/>
        </a:spcBef>
        <a:spcAft>
          <a:spcPct val="0"/>
        </a:spcAft>
        <a:defRPr sz="2000" kern="1200">
          <a:solidFill>
            <a:schemeClr val="bg1"/>
          </a:solidFill>
          <a:latin typeface="+mn-lt"/>
          <a:ea typeface="+mn-ea"/>
          <a:cs typeface="+mn-cs"/>
        </a:defRPr>
      </a:lvl1pPr>
      <a:lvl2pPr marL="838200" indent="-381000" algn="just" rtl="0" fontAlgn="base">
        <a:spcBef>
          <a:spcPct val="20000"/>
        </a:spcBef>
        <a:spcAft>
          <a:spcPct val="0"/>
        </a:spcAft>
        <a:buChar char="–"/>
        <a:defRPr sz="2000" kern="1200">
          <a:solidFill>
            <a:schemeClr val="bg1"/>
          </a:solidFill>
          <a:latin typeface="+mn-lt"/>
          <a:ea typeface="+mn-ea"/>
          <a:cs typeface="+mn-cs"/>
        </a:defRPr>
      </a:lvl2pPr>
      <a:lvl3pPr marL="1371600" indent="-457200" algn="l" rtl="0" fontAlgn="base">
        <a:spcBef>
          <a:spcPct val="20000"/>
        </a:spcBef>
        <a:spcAft>
          <a:spcPct val="0"/>
        </a:spcAft>
        <a:buAutoNum type="arabicPeriod"/>
        <a:defRPr sz="2000" b="1" kern="1200">
          <a:solidFill>
            <a:schemeClr val="bg1"/>
          </a:solidFill>
          <a:latin typeface="+mn-lt"/>
          <a:ea typeface="+mn-ea"/>
          <a:cs typeface="+mn-cs"/>
        </a:defRPr>
      </a:lvl3pPr>
      <a:lvl4pPr marL="1752600" indent="-381000" algn="l" rtl="0" fontAlgn="base">
        <a:spcBef>
          <a:spcPct val="20000"/>
        </a:spcBef>
        <a:spcAft>
          <a:spcPct val="0"/>
        </a:spcAft>
        <a:buChar char="–"/>
        <a:defRPr sz="2000" kern="1200">
          <a:solidFill>
            <a:schemeClr val="bg1"/>
          </a:solidFill>
          <a:latin typeface="+mn-lt"/>
          <a:ea typeface="+mn-ea"/>
          <a:cs typeface="+mn-cs"/>
        </a:defRPr>
      </a:lvl4pPr>
      <a:lvl5pPr marL="2209800" indent="-3810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5984" name="Rectangle 32">
            <a:extLst>
              <a:ext uri="{FF2B5EF4-FFF2-40B4-BE49-F238E27FC236}">
                <a16:creationId xmlns:a16="http://schemas.microsoft.com/office/drawing/2014/main" id="{9BB3A001-8FA0-42F0-AD85-B6BE792F1ADC}"/>
              </a:ext>
            </a:extLst>
          </p:cNvPr>
          <p:cNvSpPr>
            <a:spLocks noChangeArrowheads="1"/>
          </p:cNvSpPr>
          <p:nvPr userDrawn="1"/>
        </p:nvSpPr>
        <p:spPr bwMode="auto">
          <a:xfrm>
            <a:off x="0" y="0"/>
            <a:ext cx="12192000" cy="68580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800"/>
          </a:p>
        </p:txBody>
      </p:sp>
      <p:pic>
        <p:nvPicPr>
          <p:cNvPr id="10" name="Imagen 9">
            <a:extLst>
              <a:ext uri="{FF2B5EF4-FFF2-40B4-BE49-F238E27FC236}">
                <a16:creationId xmlns:a16="http://schemas.microsoft.com/office/drawing/2014/main" id="{FF092382-1C5B-4AC3-B5A0-932DF9AF2476}"/>
              </a:ext>
            </a:extLst>
          </p:cNvPr>
          <p:cNvPicPr>
            <a:picLocks noChangeAspect="1"/>
          </p:cNvPicPr>
          <p:nvPr userDrawn="1"/>
        </p:nvPicPr>
        <p:blipFill>
          <a:blip r:embed="rId3"/>
          <a:stretch>
            <a:fillRect/>
          </a:stretch>
        </p:blipFill>
        <p:spPr>
          <a:xfrm>
            <a:off x="10272464" y="5795050"/>
            <a:ext cx="1688081" cy="910550"/>
          </a:xfrm>
          <a:prstGeom prst="rect">
            <a:avLst/>
          </a:prstGeom>
        </p:spPr>
      </p:pic>
      <p:sp>
        <p:nvSpPr>
          <p:cNvPr id="125955" name="Rectangle 3">
            <a:extLst>
              <a:ext uri="{FF2B5EF4-FFF2-40B4-BE49-F238E27FC236}">
                <a16:creationId xmlns:a16="http://schemas.microsoft.com/office/drawing/2014/main" id="{14FE6EB8-C306-4F57-B639-3125B6FFA849}"/>
              </a:ext>
            </a:extLst>
          </p:cNvPr>
          <p:cNvSpPr>
            <a:spLocks noGrp="1" noChangeArrowheads="1"/>
          </p:cNvSpPr>
          <p:nvPr>
            <p:ph type="title"/>
          </p:nvPr>
        </p:nvSpPr>
        <p:spPr bwMode="auto">
          <a:xfrm>
            <a:off x="1016000" y="304800"/>
            <a:ext cx="10566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_tradnl" altLang="es-CL"/>
              <a:t>Título plantilla</a:t>
            </a:r>
          </a:p>
        </p:txBody>
      </p:sp>
      <p:sp>
        <p:nvSpPr>
          <p:cNvPr id="125956" name="Rectangle 4">
            <a:extLst>
              <a:ext uri="{FF2B5EF4-FFF2-40B4-BE49-F238E27FC236}">
                <a16:creationId xmlns:a16="http://schemas.microsoft.com/office/drawing/2014/main" id="{5B7074EA-8737-4EE8-B846-C02948EBF64F}"/>
              </a:ext>
            </a:extLst>
          </p:cNvPr>
          <p:cNvSpPr>
            <a:spLocks noGrp="1" noChangeArrowheads="1"/>
          </p:cNvSpPr>
          <p:nvPr>
            <p:ph type="body" idx="1"/>
          </p:nvPr>
        </p:nvSpPr>
        <p:spPr bwMode="auto">
          <a:xfrm>
            <a:off x="912284" y="1628775"/>
            <a:ext cx="1056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_tradnl" altLang="es-CL"/>
              <a:t>Haga clic para modificar el estilo de texto del patrón</a:t>
            </a:r>
          </a:p>
          <a:p>
            <a:pPr lvl="1"/>
            <a:r>
              <a:rPr lang="es-ES_tradnl" altLang="es-CL"/>
              <a:t>Segundo nivel</a:t>
            </a:r>
          </a:p>
          <a:p>
            <a:pPr lvl="2"/>
            <a:r>
              <a:rPr lang="es-ES_tradnl" altLang="es-CL"/>
              <a:t>Tercer nivel</a:t>
            </a:r>
          </a:p>
          <a:p>
            <a:pPr lvl="3"/>
            <a:r>
              <a:rPr lang="es-ES_tradnl" altLang="es-CL"/>
              <a:t>Cuarto nivel</a:t>
            </a:r>
          </a:p>
          <a:p>
            <a:pPr lvl="4"/>
            <a:r>
              <a:rPr lang="es-ES_tradnl" altLang="es-CL"/>
              <a:t>Quinto nivel</a:t>
            </a:r>
          </a:p>
        </p:txBody>
      </p:sp>
      <p:sp>
        <p:nvSpPr>
          <p:cNvPr id="125979" name="Rectangle 27">
            <a:extLst>
              <a:ext uri="{FF2B5EF4-FFF2-40B4-BE49-F238E27FC236}">
                <a16:creationId xmlns:a16="http://schemas.microsoft.com/office/drawing/2014/main" id="{F1D46C37-8A51-4CF4-8F38-1BBBC4184287}"/>
              </a:ext>
            </a:extLst>
          </p:cNvPr>
          <p:cNvSpPr>
            <a:spLocks noGrp="1" noChangeArrowheads="1"/>
          </p:cNvSpPr>
          <p:nvPr>
            <p:ph type="sldNum" sz="quarter" idx="4"/>
          </p:nvPr>
        </p:nvSpPr>
        <p:spPr bwMode="auto">
          <a:xfrm>
            <a:off x="0" y="6400800"/>
            <a:ext cx="142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2000">
                <a:solidFill>
                  <a:schemeClr val="bg1"/>
                </a:solidFill>
                <a:latin typeface="Verdana" panose="020B0604030504040204" pitchFamily="34" charset="0"/>
              </a:defRPr>
            </a:lvl1pPr>
          </a:lstStyle>
          <a:p>
            <a:fld id="{6153EDC3-AD64-4D28-BB45-C20CFD3C99F8}" type="slidenum">
              <a:rPr lang="es-ES_tradnl" altLang="es-CL"/>
              <a:pPr/>
              <a:t>‹Nº›</a:t>
            </a:fld>
            <a:endParaRPr lang="es-ES_tradnl" altLang="es-CL"/>
          </a:p>
        </p:txBody>
      </p:sp>
      <p:sp>
        <p:nvSpPr>
          <p:cNvPr id="9" name="Rectángulo 8"/>
          <p:cNvSpPr/>
          <p:nvPr userDrawn="1"/>
        </p:nvSpPr>
        <p:spPr>
          <a:xfrm>
            <a:off x="3811058" y="6247675"/>
            <a:ext cx="6096000" cy="276999"/>
          </a:xfrm>
          <a:prstGeom prst="rect">
            <a:avLst/>
          </a:prstGeom>
        </p:spPr>
        <p:txBody>
          <a:bodyPr>
            <a:spAutoFit/>
          </a:bodyPr>
          <a:lstStyle/>
          <a:p>
            <a:pPr algn="r"/>
            <a:r>
              <a:rPr lang="es-ES" sz="1200" i="1" dirty="0">
                <a:solidFill>
                  <a:schemeClr val="bg1"/>
                </a:solidFill>
                <a:latin typeface="Arial" panose="020B0604020202020204" pitchFamily="34" charset="0"/>
                <a:cs typeface="Arial" panose="020B0604020202020204" pitchFamily="34" charset="0"/>
              </a:rPr>
              <a:t>Por un Chile que avanza con seguridad</a:t>
            </a:r>
          </a:p>
        </p:txBody>
      </p:sp>
      <p:sp>
        <p:nvSpPr>
          <p:cNvPr id="11" name="Freeform 5"/>
          <p:cNvSpPr>
            <a:spLocks/>
          </p:cNvSpPr>
          <p:nvPr userDrawn="1"/>
        </p:nvSpPr>
        <p:spPr bwMode="auto">
          <a:xfrm>
            <a:off x="1588" y="369888"/>
            <a:ext cx="850900" cy="1096963"/>
          </a:xfrm>
          <a:custGeom>
            <a:avLst/>
            <a:gdLst>
              <a:gd name="T0" fmla="*/ 0 w 794"/>
              <a:gd name="T1" fmla="*/ 1025 h 1025"/>
              <a:gd name="T2" fmla="*/ 6 w 794"/>
              <a:gd name="T3" fmla="*/ 1025 h 1025"/>
              <a:gd name="T4" fmla="*/ 181 w 794"/>
              <a:gd name="T5" fmla="*/ 1025 h 1025"/>
              <a:gd name="T6" fmla="*/ 517 w 794"/>
              <a:gd name="T7" fmla="*/ 786 h 1025"/>
              <a:gd name="T8" fmla="*/ 546 w 794"/>
              <a:gd name="T9" fmla="*/ 710 h 1025"/>
              <a:gd name="T10" fmla="*/ 546 w 794"/>
              <a:gd name="T11" fmla="*/ 710 h 1025"/>
              <a:gd name="T12" fmla="*/ 616 w 794"/>
              <a:gd name="T13" fmla="*/ 523 h 1025"/>
              <a:gd name="T14" fmla="*/ 615 w 794"/>
              <a:gd name="T15" fmla="*/ 523 h 1025"/>
              <a:gd name="T16" fmla="*/ 794 w 794"/>
              <a:gd name="T17" fmla="*/ 12 h 1025"/>
              <a:gd name="T18" fmla="*/ 794 w 794"/>
              <a:gd name="T19" fmla="*/ 0 h 1025"/>
              <a:gd name="T20" fmla="*/ 6 w 794"/>
              <a:gd name="T21" fmla="*/ 0 h 1025"/>
              <a:gd name="T22" fmla="*/ 6 w 794"/>
              <a:gd name="T23"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1025">
                <a:moveTo>
                  <a:pt x="0" y="1025"/>
                </a:moveTo>
                <a:cubicBezTo>
                  <a:pt x="2" y="1025"/>
                  <a:pt x="4" y="1025"/>
                  <a:pt x="6" y="1025"/>
                </a:cubicBezTo>
                <a:cubicBezTo>
                  <a:pt x="76" y="1025"/>
                  <a:pt x="135" y="1025"/>
                  <a:pt x="181" y="1025"/>
                </a:cubicBezTo>
                <a:cubicBezTo>
                  <a:pt x="321" y="1025"/>
                  <a:pt x="439" y="992"/>
                  <a:pt x="517" y="786"/>
                </a:cubicBezTo>
                <a:cubicBezTo>
                  <a:pt x="527" y="760"/>
                  <a:pt x="536" y="735"/>
                  <a:pt x="546" y="710"/>
                </a:cubicBezTo>
                <a:cubicBezTo>
                  <a:pt x="546" y="710"/>
                  <a:pt x="546" y="710"/>
                  <a:pt x="546" y="710"/>
                </a:cubicBezTo>
                <a:cubicBezTo>
                  <a:pt x="616" y="523"/>
                  <a:pt x="616" y="523"/>
                  <a:pt x="616" y="523"/>
                </a:cubicBezTo>
                <a:cubicBezTo>
                  <a:pt x="615" y="523"/>
                  <a:pt x="615" y="523"/>
                  <a:pt x="615" y="523"/>
                </a:cubicBezTo>
                <a:cubicBezTo>
                  <a:pt x="734" y="199"/>
                  <a:pt x="794" y="12"/>
                  <a:pt x="794" y="12"/>
                </a:cubicBezTo>
                <a:cubicBezTo>
                  <a:pt x="794" y="0"/>
                  <a:pt x="794" y="0"/>
                  <a:pt x="794" y="0"/>
                </a:cubicBezTo>
                <a:cubicBezTo>
                  <a:pt x="794" y="0"/>
                  <a:pt x="465" y="0"/>
                  <a:pt x="6" y="0"/>
                </a:cubicBezTo>
                <a:cubicBezTo>
                  <a:pt x="6" y="0"/>
                  <a:pt x="6" y="0"/>
                  <a:pt x="6" y="0"/>
                </a:cubicBezTo>
              </a:path>
            </a:pathLst>
          </a:custGeom>
          <a:solidFill>
            <a:srgbClr val="BAC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429988596"/>
      </p:ext>
    </p:extLst>
  </p:cSld>
  <p:clrMap bg1="lt1" tx1="dk1" bg2="lt2" tx2="dk2" accent1="accent1" accent2="accent2" accent3="accent3" accent4="accent4" accent5="accent5" accent6="accent6" hlink="hlink" folHlink="folHlink"/>
  <p:sldLayoutIdLst>
    <p:sldLayoutId id="2147483691" r:id="rId1"/>
  </p:sldLayoutIdLst>
  <p:hf hdr="0" ftr="0" dt="0"/>
  <p:txStyles>
    <p:titleStyle>
      <a:lvl1pPr algn="l" rtl="0" fontAlgn="base">
        <a:spcBef>
          <a:spcPct val="0"/>
        </a:spcBef>
        <a:spcAft>
          <a:spcPct val="0"/>
        </a:spcAft>
        <a:defRPr sz="3200" b="1" kern="1200">
          <a:solidFill>
            <a:schemeClr val="bg1"/>
          </a:solidFill>
          <a:latin typeface="+mj-lt"/>
          <a:ea typeface="+mj-ea"/>
          <a:cs typeface="+mj-cs"/>
        </a:defRPr>
      </a:lvl1pPr>
      <a:lvl2pPr algn="l" rtl="0" fontAlgn="base">
        <a:spcBef>
          <a:spcPct val="0"/>
        </a:spcBef>
        <a:spcAft>
          <a:spcPct val="0"/>
        </a:spcAft>
        <a:defRPr sz="3200" b="1">
          <a:solidFill>
            <a:schemeClr val="bg1"/>
          </a:solidFill>
          <a:latin typeface="Trebuchet MS" panose="020B0603020202020204" pitchFamily="34" charset="0"/>
        </a:defRPr>
      </a:lvl2pPr>
      <a:lvl3pPr algn="l" rtl="0" fontAlgn="base">
        <a:spcBef>
          <a:spcPct val="0"/>
        </a:spcBef>
        <a:spcAft>
          <a:spcPct val="0"/>
        </a:spcAft>
        <a:defRPr sz="3200" b="1">
          <a:solidFill>
            <a:schemeClr val="bg1"/>
          </a:solidFill>
          <a:latin typeface="Trebuchet MS" panose="020B0603020202020204" pitchFamily="34" charset="0"/>
        </a:defRPr>
      </a:lvl3pPr>
      <a:lvl4pPr algn="l" rtl="0" fontAlgn="base">
        <a:spcBef>
          <a:spcPct val="0"/>
        </a:spcBef>
        <a:spcAft>
          <a:spcPct val="0"/>
        </a:spcAft>
        <a:defRPr sz="3200" b="1">
          <a:solidFill>
            <a:schemeClr val="bg1"/>
          </a:solidFill>
          <a:latin typeface="Trebuchet MS" panose="020B0603020202020204" pitchFamily="34" charset="0"/>
        </a:defRPr>
      </a:lvl4pPr>
      <a:lvl5pPr algn="l" rtl="0" fontAlgn="base">
        <a:spcBef>
          <a:spcPct val="0"/>
        </a:spcBef>
        <a:spcAft>
          <a:spcPct val="0"/>
        </a:spcAft>
        <a:defRPr sz="3200" b="1">
          <a:solidFill>
            <a:schemeClr val="bg1"/>
          </a:solidFill>
          <a:latin typeface="Trebuchet MS" panose="020B0603020202020204" pitchFamily="34" charset="0"/>
        </a:defRPr>
      </a:lvl5pPr>
      <a:lvl6pPr marL="457200" algn="l" rtl="0" fontAlgn="base">
        <a:spcBef>
          <a:spcPct val="0"/>
        </a:spcBef>
        <a:spcAft>
          <a:spcPct val="0"/>
        </a:spcAft>
        <a:defRPr sz="3200" b="1">
          <a:solidFill>
            <a:schemeClr val="bg1"/>
          </a:solidFill>
          <a:latin typeface="Trebuchet MS" panose="020B0603020202020204" pitchFamily="34" charset="0"/>
        </a:defRPr>
      </a:lvl6pPr>
      <a:lvl7pPr marL="914400" algn="l" rtl="0" fontAlgn="base">
        <a:spcBef>
          <a:spcPct val="0"/>
        </a:spcBef>
        <a:spcAft>
          <a:spcPct val="0"/>
        </a:spcAft>
        <a:defRPr sz="3200" b="1">
          <a:solidFill>
            <a:schemeClr val="bg1"/>
          </a:solidFill>
          <a:latin typeface="Trebuchet MS" panose="020B0603020202020204" pitchFamily="34" charset="0"/>
        </a:defRPr>
      </a:lvl7pPr>
      <a:lvl8pPr marL="1371600" algn="l" rtl="0" fontAlgn="base">
        <a:spcBef>
          <a:spcPct val="0"/>
        </a:spcBef>
        <a:spcAft>
          <a:spcPct val="0"/>
        </a:spcAft>
        <a:defRPr sz="3200" b="1">
          <a:solidFill>
            <a:schemeClr val="bg1"/>
          </a:solidFill>
          <a:latin typeface="Trebuchet MS" panose="020B0603020202020204" pitchFamily="34" charset="0"/>
        </a:defRPr>
      </a:lvl8pPr>
      <a:lvl9pPr marL="1828800" algn="l" rtl="0" fontAlgn="base">
        <a:spcBef>
          <a:spcPct val="0"/>
        </a:spcBef>
        <a:spcAft>
          <a:spcPct val="0"/>
        </a:spcAft>
        <a:defRPr sz="3200" b="1">
          <a:solidFill>
            <a:schemeClr val="bg1"/>
          </a:solidFill>
          <a:latin typeface="Trebuchet MS" panose="020B0603020202020204" pitchFamily="34" charset="0"/>
        </a:defRPr>
      </a:lvl9pPr>
    </p:titleStyle>
    <p:bodyStyle>
      <a:lvl1pPr marL="609600" indent="-609600" algn="just" rtl="0" fontAlgn="base">
        <a:spcBef>
          <a:spcPct val="20000"/>
        </a:spcBef>
        <a:spcAft>
          <a:spcPct val="0"/>
        </a:spcAft>
        <a:defRPr sz="2000" kern="1200">
          <a:solidFill>
            <a:schemeClr val="bg1"/>
          </a:solidFill>
          <a:latin typeface="+mn-lt"/>
          <a:ea typeface="+mn-ea"/>
          <a:cs typeface="+mn-cs"/>
        </a:defRPr>
      </a:lvl1pPr>
      <a:lvl2pPr marL="838200" indent="-381000" algn="just" rtl="0" fontAlgn="base">
        <a:spcBef>
          <a:spcPct val="20000"/>
        </a:spcBef>
        <a:spcAft>
          <a:spcPct val="0"/>
        </a:spcAft>
        <a:buChar char="–"/>
        <a:defRPr sz="2000" kern="1200">
          <a:solidFill>
            <a:schemeClr val="bg1"/>
          </a:solidFill>
          <a:latin typeface="+mn-lt"/>
          <a:ea typeface="+mn-ea"/>
          <a:cs typeface="+mn-cs"/>
        </a:defRPr>
      </a:lvl2pPr>
      <a:lvl3pPr marL="1371600" indent="-457200" algn="l" rtl="0" fontAlgn="base">
        <a:spcBef>
          <a:spcPct val="20000"/>
        </a:spcBef>
        <a:spcAft>
          <a:spcPct val="0"/>
        </a:spcAft>
        <a:buAutoNum type="arabicPeriod"/>
        <a:defRPr sz="2000" b="1" kern="1200">
          <a:solidFill>
            <a:schemeClr val="bg1"/>
          </a:solidFill>
          <a:latin typeface="+mn-lt"/>
          <a:ea typeface="+mn-ea"/>
          <a:cs typeface="+mn-cs"/>
        </a:defRPr>
      </a:lvl3pPr>
      <a:lvl4pPr marL="1752600" indent="-381000" algn="l" rtl="0" fontAlgn="base">
        <a:spcBef>
          <a:spcPct val="20000"/>
        </a:spcBef>
        <a:spcAft>
          <a:spcPct val="0"/>
        </a:spcAft>
        <a:buChar char="–"/>
        <a:defRPr sz="2000" kern="1200">
          <a:solidFill>
            <a:schemeClr val="bg1"/>
          </a:solidFill>
          <a:latin typeface="+mn-lt"/>
          <a:ea typeface="+mn-ea"/>
          <a:cs typeface="+mn-cs"/>
        </a:defRPr>
      </a:lvl4pPr>
      <a:lvl5pPr marL="2209800" indent="-3810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8032" name="Rectangle 32">
            <a:extLst>
              <a:ext uri="{FF2B5EF4-FFF2-40B4-BE49-F238E27FC236}">
                <a16:creationId xmlns:a16="http://schemas.microsoft.com/office/drawing/2014/main" id="{DAE3DD21-67F4-4AAB-8248-A0432481D322}"/>
              </a:ext>
            </a:extLst>
          </p:cNvPr>
          <p:cNvSpPr>
            <a:spLocks noChangeArrowheads="1"/>
          </p:cNvSpPr>
          <p:nvPr userDrawn="1"/>
        </p:nvSpPr>
        <p:spPr bwMode="auto">
          <a:xfrm>
            <a:off x="0" y="0"/>
            <a:ext cx="12192000" cy="6858000"/>
          </a:xfrm>
          <a:prstGeom prst="rect">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CL" sz="1800"/>
          </a:p>
        </p:txBody>
      </p:sp>
      <p:sp>
        <p:nvSpPr>
          <p:cNvPr id="128003" name="Rectangle 3">
            <a:extLst>
              <a:ext uri="{FF2B5EF4-FFF2-40B4-BE49-F238E27FC236}">
                <a16:creationId xmlns:a16="http://schemas.microsoft.com/office/drawing/2014/main" id="{9D70A76E-4CB0-4336-A8D6-7AA2A80555BF}"/>
              </a:ext>
            </a:extLst>
          </p:cNvPr>
          <p:cNvSpPr>
            <a:spLocks noGrp="1" noChangeArrowheads="1"/>
          </p:cNvSpPr>
          <p:nvPr>
            <p:ph type="title"/>
          </p:nvPr>
        </p:nvSpPr>
        <p:spPr bwMode="auto">
          <a:xfrm>
            <a:off x="1016000" y="304800"/>
            <a:ext cx="10566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_tradnl" altLang="es-CL"/>
              <a:t>Título plantilla</a:t>
            </a:r>
          </a:p>
        </p:txBody>
      </p:sp>
      <p:sp>
        <p:nvSpPr>
          <p:cNvPr id="128004" name="Rectangle 4">
            <a:extLst>
              <a:ext uri="{FF2B5EF4-FFF2-40B4-BE49-F238E27FC236}">
                <a16:creationId xmlns:a16="http://schemas.microsoft.com/office/drawing/2014/main" id="{EFEDDF7B-D274-4B52-90A8-5FFE613C38BE}"/>
              </a:ext>
            </a:extLst>
          </p:cNvPr>
          <p:cNvSpPr>
            <a:spLocks noGrp="1" noChangeArrowheads="1"/>
          </p:cNvSpPr>
          <p:nvPr>
            <p:ph type="body" idx="1"/>
          </p:nvPr>
        </p:nvSpPr>
        <p:spPr bwMode="auto">
          <a:xfrm>
            <a:off x="912284" y="1628775"/>
            <a:ext cx="1056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_tradnl" altLang="es-CL"/>
              <a:t>Haga clic para modificar el estilo de texto del patrón</a:t>
            </a:r>
          </a:p>
          <a:p>
            <a:pPr lvl="1"/>
            <a:r>
              <a:rPr lang="es-ES_tradnl" altLang="es-CL"/>
              <a:t>Segundo nivel</a:t>
            </a:r>
          </a:p>
          <a:p>
            <a:pPr lvl="2"/>
            <a:r>
              <a:rPr lang="es-ES_tradnl" altLang="es-CL"/>
              <a:t>Tercer nivel</a:t>
            </a:r>
          </a:p>
          <a:p>
            <a:pPr lvl="3"/>
            <a:r>
              <a:rPr lang="es-ES_tradnl" altLang="es-CL"/>
              <a:t>Cuarto nivel</a:t>
            </a:r>
          </a:p>
          <a:p>
            <a:pPr lvl="4"/>
            <a:r>
              <a:rPr lang="es-ES_tradnl" altLang="es-CL"/>
              <a:t>Quinto nivel</a:t>
            </a:r>
          </a:p>
        </p:txBody>
      </p:sp>
      <p:sp>
        <p:nvSpPr>
          <p:cNvPr id="128027" name="Rectangle 27">
            <a:extLst>
              <a:ext uri="{FF2B5EF4-FFF2-40B4-BE49-F238E27FC236}">
                <a16:creationId xmlns:a16="http://schemas.microsoft.com/office/drawing/2014/main" id="{63E6D23A-F24F-40EF-A433-3AD69699F374}"/>
              </a:ext>
            </a:extLst>
          </p:cNvPr>
          <p:cNvSpPr>
            <a:spLocks noGrp="1" noChangeArrowheads="1"/>
          </p:cNvSpPr>
          <p:nvPr>
            <p:ph type="sldNum" sz="quarter" idx="4"/>
          </p:nvPr>
        </p:nvSpPr>
        <p:spPr bwMode="auto">
          <a:xfrm>
            <a:off x="0" y="6371326"/>
            <a:ext cx="1422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2000">
                <a:solidFill>
                  <a:schemeClr val="bg1"/>
                </a:solidFill>
                <a:latin typeface="Verdana" panose="020B0604030504040204" pitchFamily="34" charset="0"/>
              </a:defRPr>
            </a:lvl1pPr>
          </a:lstStyle>
          <a:p>
            <a:fld id="{CB3F536E-8B89-40C6-A361-D6C83E95F9B8}" type="slidenum">
              <a:rPr lang="es-ES_tradnl" altLang="es-CL"/>
              <a:pPr/>
              <a:t>‹Nº›</a:t>
            </a:fld>
            <a:endParaRPr lang="es-ES_tradnl" altLang="es-CL"/>
          </a:p>
        </p:txBody>
      </p:sp>
      <p:sp>
        <p:nvSpPr>
          <p:cNvPr id="9" name="Rectángulo 8"/>
          <p:cNvSpPr/>
          <p:nvPr userDrawn="1"/>
        </p:nvSpPr>
        <p:spPr>
          <a:xfrm>
            <a:off x="3811058" y="6247675"/>
            <a:ext cx="6096000" cy="276999"/>
          </a:xfrm>
          <a:prstGeom prst="rect">
            <a:avLst/>
          </a:prstGeom>
        </p:spPr>
        <p:txBody>
          <a:bodyPr>
            <a:spAutoFit/>
          </a:bodyPr>
          <a:lstStyle/>
          <a:p>
            <a:pPr algn="r"/>
            <a:r>
              <a:rPr lang="es-ES" sz="1200" i="1" dirty="0">
                <a:solidFill>
                  <a:schemeClr val="bg1"/>
                </a:solidFill>
                <a:latin typeface="Arial" panose="020B0604020202020204" pitchFamily="34" charset="0"/>
                <a:cs typeface="Arial" panose="020B0604020202020204" pitchFamily="34" charset="0"/>
              </a:rPr>
              <a:t>Por un Chile que avanza con seguridad</a:t>
            </a:r>
          </a:p>
        </p:txBody>
      </p:sp>
      <p:pic>
        <p:nvPicPr>
          <p:cNvPr id="10" name="Imagen 9">
            <a:extLst>
              <a:ext uri="{FF2B5EF4-FFF2-40B4-BE49-F238E27FC236}">
                <a16:creationId xmlns:a16="http://schemas.microsoft.com/office/drawing/2014/main" id="{FF092382-1C5B-4AC3-B5A0-932DF9AF2476}"/>
              </a:ext>
            </a:extLst>
          </p:cNvPr>
          <p:cNvPicPr>
            <a:picLocks noChangeAspect="1"/>
          </p:cNvPicPr>
          <p:nvPr userDrawn="1"/>
        </p:nvPicPr>
        <p:blipFill>
          <a:blip r:embed="rId4"/>
          <a:stretch>
            <a:fillRect/>
          </a:stretch>
        </p:blipFill>
        <p:spPr>
          <a:xfrm>
            <a:off x="10272464" y="5795050"/>
            <a:ext cx="1688081" cy="910550"/>
          </a:xfrm>
          <a:prstGeom prst="rect">
            <a:avLst/>
          </a:prstGeom>
        </p:spPr>
      </p:pic>
      <p:sp>
        <p:nvSpPr>
          <p:cNvPr id="11" name="Freeform 5"/>
          <p:cNvSpPr>
            <a:spLocks/>
          </p:cNvSpPr>
          <p:nvPr userDrawn="1"/>
        </p:nvSpPr>
        <p:spPr bwMode="auto">
          <a:xfrm>
            <a:off x="1588" y="369888"/>
            <a:ext cx="850900" cy="1096963"/>
          </a:xfrm>
          <a:custGeom>
            <a:avLst/>
            <a:gdLst>
              <a:gd name="T0" fmla="*/ 0 w 794"/>
              <a:gd name="T1" fmla="*/ 1025 h 1025"/>
              <a:gd name="T2" fmla="*/ 6 w 794"/>
              <a:gd name="T3" fmla="*/ 1025 h 1025"/>
              <a:gd name="T4" fmla="*/ 181 w 794"/>
              <a:gd name="T5" fmla="*/ 1025 h 1025"/>
              <a:gd name="T6" fmla="*/ 517 w 794"/>
              <a:gd name="T7" fmla="*/ 786 h 1025"/>
              <a:gd name="T8" fmla="*/ 546 w 794"/>
              <a:gd name="T9" fmla="*/ 710 h 1025"/>
              <a:gd name="T10" fmla="*/ 546 w 794"/>
              <a:gd name="T11" fmla="*/ 710 h 1025"/>
              <a:gd name="T12" fmla="*/ 616 w 794"/>
              <a:gd name="T13" fmla="*/ 523 h 1025"/>
              <a:gd name="T14" fmla="*/ 615 w 794"/>
              <a:gd name="T15" fmla="*/ 523 h 1025"/>
              <a:gd name="T16" fmla="*/ 794 w 794"/>
              <a:gd name="T17" fmla="*/ 12 h 1025"/>
              <a:gd name="T18" fmla="*/ 794 w 794"/>
              <a:gd name="T19" fmla="*/ 0 h 1025"/>
              <a:gd name="T20" fmla="*/ 6 w 794"/>
              <a:gd name="T21" fmla="*/ 0 h 1025"/>
              <a:gd name="T22" fmla="*/ 6 w 794"/>
              <a:gd name="T23"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1025">
                <a:moveTo>
                  <a:pt x="0" y="1025"/>
                </a:moveTo>
                <a:cubicBezTo>
                  <a:pt x="2" y="1025"/>
                  <a:pt x="4" y="1025"/>
                  <a:pt x="6" y="1025"/>
                </a:cubicBezTo>
                <a:cubicBezTo>
                  <a:pt x="76" y="1025"/>
                  <a:pt x="135" y="1025"/>
                  <a:pt x="181" y="1025"/>
                </a:cubicBezTo>
                <a:cubicBezTo>
                  <a:pt x="321" y="1025"/>
                  <a:pt x="439" y="992"/>
                  <a:pt x="517" y="786"/>
                </a:cubicBezTo>
                <a:cubicBezTo>
                  <a:pt x="527" y="760"/>
                  <a:pt x="536" y="735"/>
                  <a:pt x="546" y="710"/>
                </a:cubicBezTo>
                <a:cubicBezTo>
                  <a:pt x="546" y="710"/>
                  <a:pt x="546" y="710"/>
                  <a:pt x="546" y="710"/>
                </a:cubicBezTo>
                <a:cubicBezTo>
                  <a:pt x="616" y="523"/>
                  <a:pt x="616" y="523"/>
                  <a:pt x="616" y="523"/>
                </a:cubicBezTo>
                <a:cubicBezTo>
                  <a:pt x="615" y="523"/>
                  <a:pt x="615" y="523"/>
                  <a:pt x="615" y="523"/>
                </a:cubicBezTo>
                <a:cubicBezTo>
                  <a:pt x="734" y="199"/>
                  <a:pt x="794" y="12"/>
                  <a:pt x="794" y="12"/>
                </a:cubicBezTo>
                <a:cubicBezTo>
                  <a:pt x="794" y="0"/>
                  <a:pt x="794" y="0"/>
                  <a:pt x="794" y="0"/>
                </a:cubicBezTo>
                <a:cubicBezTo>
                  <a:pt x="794" y="0"/>
                  <a:pt x="465" y="0"/>
                  <a:pt x="6" y="0"/>
                </a:cubicBezTo>
                <a:cubicBezTo>
                  <a:pt x="6" y="0"/>
                  <a:pt x="6" y="0"/>
                  <a:pt x="6" y="0"/>
                </a:cubicBezTo>
              </a:path>
            </a:pathLst>
          </a:custGeom>
          <a:solidFill>
            <a:srgbClr val="BAC8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03833200"/>
      </p:ext>
    </p:extLst>
  </p:cSld>
  <p:clrMap bg1="lt1" tx1="dk1" bg2="lt2" tx2="dk2" accent1="accent1" accent2="accent2" accent3="accent3" accent4="accent4" accent5="accent5" accent6="accent6" hlink="hlink" folHlink="folHlink"/>
  <p:sldLayoutIdLst>
    <p:sldLayoutId id="2147483700" r:id="rId1"/>
    <p:sldLayoutId id="2147483704" r:id="rId2"/>
  </p:sldLayoutIdLst>
  <p:hf hdr="0" ftr="0" dt="0"/>
  <p:txStyles>
    <p:titleStyle>
      <a:lvl1pPr algn="l" rtl="0" fontAlgn="base">
        <a:spcBef>
          <a:spcPct val="0"/>
        </a:spcBef>
        <a:spcAft>
          <a:spcPct val="0"/>
        </a:spcAft>
        <a:defRPr sz="3200" b="1" kern="1200">
          <a:solidFill>
            <a:schemeClr val="bg1"/>
          </a:solidFill>
          <a:latin typeface="+mj-lt"/>
          <a:ea typeface="+mj-ea"/>
          <a:cs typeface="+mj-cs"/>
        </a:defRPr>
      </a:lvl1pPr>
      <a:lvl2pPr algn="l" rtl="0" fontAlgn="base">
        <a:spcBef>
          <a:spcPct val="0"/>
        </a:spcBef>
        <a:spcAft>
          <a:spcPct val="0"/>
        </a:spcAft>
        <a:defRPr sz="3200" b="1">
          <a:solidFill>
            <a:schemeClr val="bg1"/>
          </a:solidFill>
          <a:latin typeface="Trebuchet MS" panose="020B0603020202020204" pitchFamily="34" charset="0"/>
        </a:defRPr>
      </a:lvl2pPr>
      <a:lvl3pPr algn="l" rtl="0" fontAlgn="base">
        <a:spcBef>
          <a:spcPct val="0"/>
        </a:spcBef>
        <a:spcAft>
          <a:spcPct val="0"/>
        </a:spcAft>
        <a:defRPr sz="3200" b="1">
          <a:solidFill>
            <a:schemeClr val="bg1"/>
          </a:solidFill>
          <a:latin typeface="Trebuchet MS" panose="020B0603020202020204" pitchFamily="34" charset="0"/>
        </a:defRPr>
      </a:lvl3pPr>
      <a:lvl4pPr algn="l" rtl="0" fontAlgn="base">
        <a:spcBef>
          <a:spcPct val="0"/>
        </a:spcBef>
        <a:spcAft>
          <a:spcPct val="0"/>
        </a:spcAft>
        <a:defRPr sz="3200" b="1">
          <a:solidFill>
            <a:schemeClr val="bg1"/>
          </a:solidFill>
          <a:latin typeface="Trebuchet MS" panose="020B0603020202020204" pitchFamily="34" charset="0"/>
        </a:defRPr>
      </a:lvl4pPr>
      <a:lvl5pPr algn="l" rtl="0" fontAlgn="base">
        <a:spcBef>
          <a:spcPct val="0"/>
        </a:spcBef>
        <a:spcAft>
          <a:spcPct val="0"/>
        </a:spcAft>
        <a:defRPr sz="3200" b="1">
          <a:solidFill>
            <a:schemeClr val="bg1"/>
          </a:solidFill>
          <a:latin typeface="Trebuchet MS" panose="020B0603020202020204" pitchFamily="34" charset="0"/>
        </a:defRPr>
      </a:lvl5pPr>
      <a:lvl6pPr marL="457200" algn="l" rtl="0" fontAlgn="base">
        <a:spcBef>
          <a:spcPct val="0"/>
        </a:spcBef>
        <a:spcAft>
          <a:spcPct val="0"/>
        </a:spcAft>
        <a:defRPr sz="3200" b="1">
          <a:solidFill>
            <a:schemeClr val="bg1"/>
          </a:solidFill>
          <a:latin typeface="Trebuchet MS" panose="020B0603020202020204" pitchFamily="34" charset="0"/>
        </a:defRPr>
      </a:lvl6pPr>
      <a:lvl7pPr marL="914400" algn="l" rtl="0" fontAlgn="base">
        <a:spcBef>
          <a:spcPct val="0"/>
        </a:spcBef>
        <a:spcAft>
          <a:spcPct val="0"/>
        </a:spcAft>
        <a:defRPr sz="3200" b="1">
          <a:solidFill>
            <a:schemeClr val="bg1"/>
          </a:solidFill>
          <a:latin typeface="Trebuchet MS" panose="020B0603020202020204" pitchFamily="34" charset="0"/>
        </a:defRPr>
      </a:lvl7pPr>
      <a:lvl8pPr marL="1371600" algn="l" rtl="0" fontAlgn="base">
        <a:spcBef>
          <a:spcPct val="0"/>
        </a:spcBef>
        <a:spcAft>
          <a:spcPct val="0"/>
        </a:spcAft>
        <a:defRPr sz="3200" b="1">
          <a:solidFill>
            <a:schemeClr val="bg1"/>
          </a:solidFill>
          <a:latin typeface="Trebuchet MS" panose="020B0603020202020204" pitchFamily="34" charset="0"/>
        </a:defRPr>
      </a:lvl8pPr>
      <a:lvl9pPr marL="1828800" algn="l" rtl="0" fontAlgn="base">
        <a:spcBef>
          <a:spcPct val="0"/>
        </a:spcBef>
        <a:spcAft>
          <a:spcPct val="0"/>
        </a:spcAft>
        <a:defRPr sz="3200" b="1">
          <a:solidFill>
            <a:schemeClr val="bg1"/>
          </a:solidFill>
          <a:latin typeface="Trebuchet MS" panose="020B0603020202020204" pitchFamily="34" charset="0"/>
        </a:defRPr>
      </a:lvl9pPr>
    </p:titleStyle>
    <p:bodyStyle>
      <a:lvl1pPr marL="609600" indent="-609600" algn="just" rtl="0" fontAlgn="base">
        <a:spcBef>
          <a:spcPct val="20000"/>
        </a:spcBef>
        <a:spcAft>
          <a:spcPct val="0"/>
        </a:spcAft>
        <a:defRPr sz="2000" kern="1200">
          <a:solidFill>
            <a:schemeClr val="bg1"/>
          </a:solidFill>
          <a:latin typeface="+mn-lt"/>
          <a:ea typeface="+mn-ea"/>
          <a:cs typeface="+mn-cs"/>
        </a:defRPr>
      </a:lvl1pPr>
      <a:lvl2pPr marL="838200" indent="-381000" algn="just" rtl="0" fontAlgn="base">
        <a:spcBef>
          <a:spcPct val="20000"/>
        </a:spcBef>
        <a:spcAft>
          <a:spcPct val="0"/>
        </a:spcAft>
        <a:buChar char="–"/>
        <a:defRPr sz="2000" kern="1200">
          <a:solidFill>
            <a:schemeClr val="bg1"/>
          </a:solidFill>
          <a:latin typeface="+mn-lt"/>
          <a:ea typeface="+mn-ea"/>
          <a:cs typeface="+mn-cs"/>
        </a:defRPr>
      </a:lvl2pPr>
      <a:lvl3pPr marL="1371600" indent="-457200" algn="l" rtl="0" fontAlgn="base">
        <a:spcBef>
          <a:spcPct val="20000"/>
        </a:spcBef>
        <a:spcAft>
          <a:spcPct val="0"/>
        </a:spcAft>
        <a:buAutoNum type="arabicPeriod"/>
        <a:defRPr sz="2000" b="1" kern="1200">
          <a:solidFill>
            <a:schemeClr val="bg1"/>
          </a:solidFill>
          <a:latin typeface="+mn-lt"/>
          <a:ea typeface="+mn-ea"/>
          <a:cs typeface="+mn-cs"/>
        </a:defRPr>
      </a:lvl3pPr>
      <a:lvl4pPr marL="1752600" indent="-381000" algn="l" rtl="0" fontAlgn="base">
        <a:spcBef>
          <a:spcPct val="20000"/>
        </a:spcBef>
        <a:spcAft>
          <a:spcPct val="0"/>
        </a:spcAft>
        <a:buChar char="–"/>
        <a:defRPr sz="2000" kern="1200">
          <a:solidFill>
            <a:schemeClr val="bg1"/>
          </a:solidFill>
          <a:latin typeface="+mn-lt"/>
          <a:ea typeface="+mn-ea"/>
          <a:cs typeface="+mn-cs"/>
        </a:defRPr>
      </a:lvl4pPr>
      <a:lvl5pPr marL="2209800" indent="-381000" algn="l" rtl="0" fontAlgn="base">
        <a:spcBef>
          <a:spcPct val="20000"/>
        </a:spcBef>
        <a:spcAft>
          <a:spcPct val="0"/>
        </a:spcAft>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ustDataLst>
      <p:tags r:id="rId3"/>
    </p:custDataLst>
    <p:extLst>
      <p:ext uri="{BB962C8B-B14F-4D97-AF65-F5344CB8AC3E}">
        <p14:creationId xmlns:p14="http://schemas.microsoft.com/office/powerpoint/2010/main" val="120136429"/>
      </p:ext>
    </p:extLst>
  </p:cSld>
  <p:clrMap bg1="lt1" tx1="dk1" bg2="lt2" tx2="dk2" accent1="accent1" accent2="accent2" accent3="accent3" accent4="accent4" accent5="accent5" accent6="accent6" hlink="hlink" folHlink="folHlink"/>
  <p:sldLayoutIdLst>
    <p:sldLayoutId id="2147483722"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46856" y="6419835"/>
            <a:ext cx="1814992" cy="300172"/>
          </a:xfrm>
          <a:prstGeom prst="rect">
            <a:avLst/>
          </a:prstGeom>
        </p:spPr>
      </p:pic>
      <p:sp>
        <p:nvSpPr>
          <p:cNvPr id="9" name="8 CuadroTexto"/>
          <p:cNvSpPr txBox="1"/>
          <p:nvPr userDrawn="1"/>
        </p:nvSpPr>
        <p:spPr>
          <a:xfrm>
            <a:off x="-5925" y="6491134"/>
            <a:ext cx="530860" cy="276999"/>
          </a:xfrm>
          <a:prstGeom prst="rect">
            <a:avLst/>
          </a:prstGeom>
          <a:noFill/>
        </p:spPr>
        <p:txBody>
          <a:bodyPr wrap="square"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r"/>
            <a:fld id="{1E17D745-DD46-494D-911C-3DFD40081CA5}" type="slidenum">
              <a:rPr lang="es-ES" sz="1200" noProof="0" smtClean="0"/>
              <a:pPr lvl="0" algn="r"/>
              <a:t>‹Nº›</a:t>
            </a:fld>
            <a:endParaRPr lang="es-ES" sz="1200" noProof="0" dirty="0"/>
          </a:p>
        </p:txBody>
      </p:sp>
      <p:sp>
        <p:nvSpPr>
          <p:cNvPr id="10" name="10 Rectángulo redondeado"/>
          <p:cNvSpPr/>
          <p:nvPr userDrawn="1"/>
        </p:nvSpPr>
        <p:spPr>
          <a:xfrm>
            <a:off x="479217" y="6458202"/>
            <a:ext cx="45719" cy="31155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es-ES" sz="1351"/>
          </a:p>
        </p:txBody>
      </p:sp>
    </p:spTree>
    <p:custDataLst>
      <p:tags r:id="rId8"/>
    </p:custDataLst>
    <p:extLst>
      <p:ext uri="{BB962C8B-B14F-4D97-AF65-F5344CB8AC3E}">
        <p14:creationId xmlns:p14="http://schemas.microsoft.com/office/powerpoint/2010/main" val="105756806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0">
          <p15:clr>
            <a:srgbClr val="F26B43"/>
          </p15:clr>
        </p15:guide>
        <p15:guide id="2" pos="2880">
          <p15:clr>
            <a:srgbClr val="F26B43"/>
          </p15:clr>
        </p15:guide>
        <p15:guide id="3" orient="horz" pos="8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hyperlink" Target="https://iris.who.int/bitstream/handle/10665/40176/WHO_TRS_714.pdf"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5.xml"/><Relationship Id="rId5" Type="http://schemas.openxmlformats.org/officeDocument/2006/relationships/image" Target="../media/image19.svg"/><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suseso.cl/607/articles-18983_archivo_01.pdf"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9.svg"/><Relationship Id="rId2" Type="http://schemas.openxmlformats.org/officeDocument/2006/relationships/image" Target="../media/image16.svg"/><Relationship Id="rId1" Type="http://schemas.openxmlformats.org/officeDocument/2006/relationships/slideLayout" Target="../slideLayouts/slideLayout5.xml"/><Relationship Id="rId6" Type="http://schemas.openxmlformats.org/officeDocument/2006/relationships/image" Target="../media/image24.svg"/><Relationship Id="rId5" Type="http://schemas.openxmlformats.org/officeDocument/2006/relationships/image" Target="../media/image18.svg"/><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hyperlink" Target="https://www.suseso.cl/613/w3-propertyvalue-136474.html" TargetMode="External"/><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5" Type="http://schemas.openxmlformats.org/officeDocument/2006/relationships/hyperlink" Target="http://fuhttps/www.suseso.cl/613/w3-propertyvalue-136549.html" TargetMode="Externa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suseso.cl/613/w3-propertyvalue-136549.html" TargetMode="Externa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suseso.cl/613/w3-propertyvalue-136549.html" TargetMode="Externa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hyperlink" Target="https://www.suseso.gob.cl/613/w3-propertyvalue-136477.html" TargetMode="Externa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www.suseso.cl" TargetMode="Externa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observatoriosst.suseso.cl/"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observatoriosst.suseso.cl/"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suseso.gob.cl/605/articles-779289_recurso_1.pdf"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suseso.gob.cl/605/articles-755195_recurso_1.pdf"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publikationen.dguv.de/zahlen-fakten/ueberblick/4995/dguv-statistics-2023-figures-and-long-term-trends" TargetMode="External"/><Relationship Id="rId2" Type="http://schemas.openxmlformats.org/officeDocument/2006/relationships/hyperlink" Target="https://www.minsalud.gov.co/proteccionsocial/RiesgosLaborales/paginas/indicadores.aspx" TargetMode="Externa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hyperlink" Target="https://www.seg-social.es/wps/wcm/connect/wss/5b153e97-94fb-4271-ad07-6b8dbf192625/Informe+anual+2023.pdf?MOD=AJPERE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slideLayout" Target="../slideLayouts/slideLayout18.xml"/><Relationship Id="rId1" Type="http://schemas.openxmlformats.org/officeDocument/2006/relationships/tags" Target="../tags/tag11.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Marcador de posición de 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997005" y="774625"/>
            <a:ext cx="4898115" cy="5238752"/>
          </a:xfrm>
          <a:custGeom>
            <a:avLst/>
            <a:gdLst>
              <a:gd name="connsiteX0" fmla="*/ 499904 w 1169987"/>
              <a:gd name="connsiteY0" fmla="*/ 876300 h 1250950"/>
              <a:gd name="connsiteX1" fmla="*/ 580787 w 1169987"/>
              <a:gd name="connsiteY1" fmla="*/ 923092 h 1250950"/>
              <a:gd name="connsiteX2" fmla="*/ 661987 w 1169987"/>
              <a:gd name="connsiteY2" fmla="*/ 969883 h 1250950"/>
              <a:gd name="connsiteX3" fmla="*/ 661987 w 1169987"/>
              <a:gd name="connsiteY3" fmla="*/ 1063784 h 1250950"/>
              <a:gd name="connsiteX4" fmla="*/ 661987 w 1169987"/>
              <a:gd name="connsiteY4" fmla="*/ 1157367 h 1250950"/>
              <a:gd name="connsiteX5" fmla="*/ 580787 w 1169987"/>
              <a:gd name="connsiteY5" fmla="*/ 1204159 h 1250950"/>
              <a:gd name="connsiteX6" fmla="*/ 499904 w 1169987"/>
              <a:gd name="connsiteY6" fmla="*/ 1250950 h 1250950"/>
              <a:gd name="connsiteX7" fmla="*/ 419020 w 1169987"/>
              <a:gd name="connsiteY7" fmla="*/ 1204159 h 1250950"/>
              <a:gd name="connsiteX8" fmla="*/ 338137 w 1169987"/>
              <a:gd name="connsiteY8" fmla="*/ 1157367 h 1250950"/>
              <a:gd name="connsiteX9" fmla="*/ 338137 w 1169987"/>
              <a:gd name="connsiteY9" fmla="*/ 1063784 h 1250950"/>
              <a:gd name="connsiteX10" fmla="*/ 338137 w 1169987"/>
              <a:gd name="connsiteY10" fmla="*/ 969883 h 1250950"/>
              <a:gd name="connsiteX11" fmla="*/ 419020 w 1169987"/>
              <a:gd name="connsiteY11" fmla="*/ 923092 h 1250950"/>
              <a:gd name="connsiteX12" fmla="*/ 161767 w 1169987"/>
              <a:gd name="connsiteY12" fmla="*/ 876300 h 1250950"/>
              <a:gd name="connsiteX13" fmla="*/ 242967 w 1169987"/>
              <a:gd name="connsiteY13" fmla="*/ 923092 h 1250950"/>
              <a:gd name="connsiteX14" fmla="*/ 323850 w 1169987"/>
              <a:gd name="connsiteY14" fmla="*/ 969883 h 1250950"/>
              <a:gd name="connsiteX15" fmla="*/ 323850 w 1169987"/>
              <a:gd name="connsiteY15" fmla="*/ 1063784 h 1250950"/>
              <a:gd name="connsiteX16" fmla="*/ 323850 w 1169987"/>
              <a:gd name="connsiteY16" fmla="*/ 1157367 h 1250950"/>
              <a:gd name="connsiteX17" fmla="*/ 242967 w 1169987"/>
              <a:gd name="connsiteY17" fmla="*/ 1204159 h 1250950"/>
              <a:gd name="connsiteX18" fmla="*/ 161767 w 1169987"/>
              <a:gd name="connsiteY18" fmla="*/ 1250950 h 1250950"/>
              <a:gd name="connsiteX19" fmla="*/ 80566 w 1169987"/>
              <a:gd name="connsiteY19" fmla="*/ 1204159 h 1250950"/>
              <a:gd name="connsiteX20" fmla="*/ 0 w 1169987"/>
              <a:gd name="connsiteY20" fmla="*/ 1157367 h 1250950"/>
              <a:gd name="connsiteX21" fmla="*/ 0 w 1169987"/>
              <a:gd name="connsiteY21" fmla="*/ 1063784 h 1250950"/>
              <a:gd name="connsiteX22" fmla="*/ 0 w 1169987"/>
              <a:gd name="connsiteY22" fmla="*/ 969883 h 1250950"/>
              <a:gd name="connsiteX23" fmla="*/ 80566 w 1169987"/>
              <a:gd name="connsiteY23" fmla="*/ 923092 h 1250950"/>
              <a:gd name="connsiteX24" fmla="*/ 1008062 w 1169987"/>
              <a:gd name="connsiteY24" fmla="*/ 584200 h 1250950"/>
              <a:gd name="connsiteX25" fmla="*/ 1088866 w 1169987"/>
              <a:gd name="connsiteY25" fmla="*/ 630991 h 1250950"/>
              <a:gd name="connsiteX26" fmla="*/ 1169987 w 1169987"/>
              <a:gd name="connsiteY26" fmla="*/ 677783 h 1250950"/>
              <a:gd name="connsiteX27" fmla="*/ 1169987 w 1169987"/>
              <a:gd name="connsiteY27" fmla="*/ 771684 h 1250950"/>
              <a:gd name="connsiteX28" fmla="*/ 1169987 w 1169987"/>
              <a:gd name="connsiteY28" fmla="*/ 865267 h 1250950"/>
              <a:gd name="connsiteX29" fmla="*/ 1088866 w 1169987"/>
              <a:gd name="connsiteY29" fmla="*/ 912059 h 1250950"/>
              <a:gd name="connsiteX30" fmla="*/ 1008062 w 1169987"/>
              <a:gd name="connsiteY30" fmla="*/ 958850 h 1250950"/>
              <a:gd name="connsiteX31" fmla="*/ 927258 w 1169987"/>
              <a:gd name="connsiteY31" fmla="*/ 912059 h 1250950"/>
              <a:gd name="connsiteX32" fmla="*/ 846137 w 1169987"/>
              <a:gd name="connsiteY32" fmla="*/ 865267 h 1250950"/>
              <a:gd name="connsiteX33" fmla="*/ 846137 w 1169987"/>
              <a:gd name="connsiteY33" fmla="*/ 771684 h 1250950"/>
              <a:gd name="connsiteX34" fmla="*/ 846137 w 1169987"/>
              <a:gd name="connsiteY34" fmla="*/ 677783 h 1250950"/>
              <a:gd name="connsiteX35" fmla="*/ 927258 w 1169987"/>
              <a:gd name="connsiteY35" fmla="*/ 630991 h 1250950"/>
              <a:gd name="connsiteX36" fmla="*/ 669767 w 1169987"/>
              <a:gd name="connsiteY36" fmla="*/ 584200 h 1250950"/>
              <a:gd name="connsiteX37" fmla="*/ 750650 w 1169987"/>
              <a:gd name="connsiteY37" fmla="*/ 630991 h 1250950"/>
              <a:gd name="connsiteX38" fmla="*/ 831850 w 1169987"/>
              <a:gd name="connsiteY38" fmla="*/ 677783 h 1250950"/>
              <a:gd name="connsiteX39" fmla="*/ 831850 w 1169987"/>
              <a:gd name="connsiteY39" fmla="*/ 771684 h 1250950"/>
              <a:gd name="connsiteX40" fmla="*/ 831850 w 1169987"/>
              <a:gd name="connsiteY40" fmla="*/ 865267 h 1250950"/>
              <a:gd name="connsiteX41" fmla="*/ 750650 w 1169987"/>
              <a:gd name="connsiteY41" fmla="*/ 912059 h 1250950"/>
              <a:gd name="connsiteX42" fmla="*/ 669767 w 1169987"/>
              <a:gd name="connsiteY42" fmla="*/ 958850 h 1250950"/>
              <a:gd name="connsiteX43" fmla="*/ 588566 w 1169987"/>
              <a:gd name="connsiteY43" fmla="*/ 912059 h 1250950"/>
              <a:gd name="connsiteX44" fmla="*/ 508000 w 1169987"/>
              <a:gd name="connsiteY44" fmla="*/ 865267 h 1250950"/>
              <a:gd name="connsiteX45" fmla="*/ 508000 w 1169987"/>
              <a:gd name="connsiteY45" fmla="*/ 771684 h 1250950"/>
              <a:gd name="connsiteX46" fmla="*/ 508000 w 1169987"/>
              <a:gd name="connsiteY46" fmla="*/ 677783 h 1250950"/>
              <a:gd name="connsiteX47" fmla="*/ 588566 w 1169987"/>
              <a:gd name="connsiteY47" fmla="*/ 630991 h 1250950"/>
              <a:gd name="connsiteX48" fmla="*/ 331946 w 1169987"/>
              <a:gd name="connsiteY48" fmla="*/ 584200 h 1250950"/>
              <a:gd name="connsiteX49" fmla="*/ 412829 w 1169987"/>
              <a:gd name="connsiteY49" fmla="*/ 630991 h 1250950"/>
              <a:gd name="connsiteX50" fmla="*/ 493712 w 1169987"/>
              <a:gd name="connsiteY50" fmla="*/ 677783 h 1250950"/>
              <a:gd name="connsiteX51" fmla="*/ 493712 w 1169987"/>
              <a:gd name="connsiteY51" fmla="*/ 771684 h 1250950"/>
              <a:gd name="connsiteX52" fmla="*/ 493712 w 1169987"/>
              <a:gd name="connsiteY52" fmla="*/ 865267 h 1250950"/>
              <a:gd name="connsiteX53" fmla="*/ 412829 w 1169987"/>
              <a:gd name="connsiteY53" fmla="*/ 912059 h 1250950"/>
              <a:gd name="connsiteX54" fmla="*/ 331946 w 1169987"/>
              <a:gd name="connsiteY54" fmla="*/ 958850 h 1250950"/>
              <a:gd name="connsiteX55" fmla="*/ 250745 w 1169987"/>
              <a:gd name="connsiteY55" fmla="*/ 912059 h 1250950"/>
              <a:gd name="connsiteX56" fmla="*/ 169862 w 1169987"/>
              <a:gd name="connsiteY56" fmla="*/ 865267 h 1250950"/>
              <a:gd name="connsiteX57" fmla="*/ 169862 w 1169987"/>
              <a:gd name="connsiteY57" fmla="*/ 771684 h 1250950"/>
              <a:gd name="connsiteX58" fmla="*/ 169862 w 1169987"/>
              <a:gd name="connsiteY58" fmla="*/ 677783 h 1250950"/>
              <a:gd name="connsiteX59" fmla="*/ 250745 w 1169987"/>
              <a:gd name="connsiteY59" fmla="*/ 630991 h 1250950"/>
              <a:gd name="connsiteX60" fmla="*/ 838517 w 1169987"/>
              <a:gd name="connsiteY60" fmla="*/ 292100 h 1250950"/>
              <a:gd name="connsiteX61" fmla="*/ 919004 w 1169987"/>
              <a:gd name="connsiteY61" fmla="*/ 338376 h 1250950"/>
              <a:gd name="connsiteX62" fmla="*/ 1000125 w 1169987"/>
              <a:gd name="connsiteY62" fmla="*/ 385286 h 1250950"/>
              <a:gd name="connsiteX63" fmla="*/ 1000125 w 1169987"/>
              <a:gd name="connsiteY63" fmla="*/ 478790 h 1250950"/>
              <a:gd name="connsiteX64" fmla="*/ 1000125 w 1169987"/>
              <a:gd name="connsiteY64" fmla="*/ 571976 h 1250950"/>
              <a:gd name="connsiteX65" fmla="*/ 919004 w 1169987"/>
              <a:gd name="connsiteY65" fmla="*/ 618570 h 1250950"/>
              <a:gd name="connsiteX66" fmla="*/ 838517 w 1169987"/>
              <a:gd name="connsiteY66" fmla="*/ 665163 h 1250950"/>
              <a:gd name="connsiteX67" fmla="*/ 757396 w 1169987"/>
              <a:gd name="connsiteY67" fmla="*/ 618570 h 1250950"/>
              <a:gd name="connsiteX68" fmla="*/ 676275 w 1169987"/>
              <a:gd name="connsiteY68" fmla="*/ 571976 h 1250950"/>
              <a:gd name="connsiteX69" fmla="*/ 676275 w 1169987"/>
              <a:gd name="connsiteY69" fmla="*/ 478790 h 1250950"/>
              <a:gd name="connsiteX70" fmla="*/ 676275 w 1169987"/>
              <a:gd name="connsiteY70" fmla="*/ 385286 h 1250950"/>
              <a:gd name="connsiteX71" fmla="*/ 757396 w 1169987"/>
              <a:gd name="connsiteY71" fmla="*/ 338376 h 1250950"/>
              <a:gd name="connsiteX72" fmla="*/ 499904 w 1169987"/>
              <a:gd name="connsiteY72" fmla="*/ 292100 h 1250950"/>
              <a:gd name="connsiteX73" fmla="*/ 580787 w 1169987"/>
              <a:gd name="connsiteY73" fmla="*/ 338376 h 1250950"/>
              <a:gd name="connsiteX74" fmla="*/ 661987 w 1169987"/>
              <a:gd name="connsiteY74" fmla="*/ 385286 h 1250950"/>
              <a:gd name="connsiteX75" fmla="*/ 661987 w 1169987"/>
              <a:gd name="connsiteY75" fmla="*/ 478790 h 1250950"/>
              <a:gd name="connsiteX76" fmla="*/ 661987 w 1169987"/>
              <a:gd name="connsiteY76" fmla="*/ 571976 h 1250950"/>
              <a:gd name="connsiteX77" fmla="*/ 580787 w 1169987"/>
              <a:gd name="connsiteY77" fmla="*/ 618570 h 1250950"/>
              <a:gd name="connsiteX78" fmla="*/ 499904 w 1169987"/>
              <a:gd name="connsiteY78" fmla="*/ 665163 h 1250950"/>
              <a:gd name="connsiteX79" fmla="*/ 419020 w 1169987"/>
              <a:gd name="connsiteY79" fmla="*/ 618570 h 1250950"/>
              <a:gd name="connsiteX80" fmla="*/ 338137 w 1169987"/>
              <a:gd name="connsiteY80" fmla="*/ 571976 h 1250950"/>
              <a:gd name="connsiteX81" fmla="*/ 338137 w 1169987"/>
              <a:gd name="connsiteY81" fmla="*/ 478790 h 1250950"/>
              <a:gd name="connsiteX82" fmla="*/ 338137 w 1169987"/>
              <a:gd name="connsiteY82" fmla="*/ 385286 h 1250950"/>
              <a:gd name="connsiteX83" fmla="*/ 419020 w 1169987"/>
              <a:gd name="connsiteY83" fmla="*/ 338376 h 1250950"/>
              <a:gd name="connsiteX84" fmla="*/ 161767 w 1169987"/>
              <a:gd name="connsiteY84" fmla="*/ 292100 h 1250950"/>
              <a:gd name="connsiteX85" fmla="*/ 242967 w 1169987"/>
              <a:gd name="connsiteY85" fmla="*/ 338376 h 1250950"/>
              <a:gd name="connsiteX86" fmla="*/ 323850 w 1169987"/>
              <a:gd name="connsiteY86" fmla="*/ 385286 h 1250950"/>
              <a:gd name="connsiteX87" fmla="*/ 323850 w 1169987"/>
              <a:gd name="connsiteY87" fmla="*/ 478790 h 1250950"/>
              <a:gd name="connsiteX88" fmla="*/ 323850 w 1169987"/>
              <a:gd name="connsiteY88" fmla="*/ 571976 h 1250950"/>
              <a:gd name="connsiteX89" fmla="*/ 242967 w 1169987"/>
              <a:gd name="connsiteY89" fmla="*/ 618570 h 1250950"/>
              <a:gd name="connsiteX90" fmla="*/ 161767 w 1169987"/>
              <a:gd name="connsiteY90" fmla="*/ 665163 h 1250950"/>
              <a:gd name="connsiteX91" fmla="*/ 80566 w 1169987"/>
              <a:gd name="connsiteY91" fmla="*/ 618570 h 1250950"/>
              <a:gd name="connsiteX92" fmla="*/ 0 w 1169987"/>
              <a:gd name="connsiteY92" fmla="*/ 571976 h 1250950"/>
              <a:gd name="connsiteX93" fmla="*/ 0 w 1169987"/>
              <a:gd name="connsiteY93" fmla="*/ 478790 h 1250950"/>
              <a:gd name="connsiteX94" fmla="*/ 0 w 1169987"/>
              <a:gd name="connsiteY94" fmla="*/ 385286 h 1250950"/>
              <a:gd name="connsiteX95" fmla="*/ 80566 w 1169987"/>
              <a:gd name="connsiteY95" fmla="*/ 338376 h 1250950"/>
              <a:gd name="connsiteX96" fmla="*/ 669767 w 1169987"/>
              <a:gd name="connsiteY96" fmla="*/ 0 h 1250950"/>
              <a:gd name="connsiteX97" fmla="*/ 750650 w 1169987"/>
              <a:gd name="connsiteY97" fmla="*/ 46276 h 1250950"/>
              <a:gd name="connsiteX98" fmla="*/ 831850 w 1169987"/>
              <a:gd name="connsiteY98" fmla="*/ 93186 h 1250950"/>
              <a:gd name="connsiteX99" fmla="*/ 831850 w 1169987"/>
              <a:gd name="connsiteY99" fmla="*/ 186690 h 1250950"/>
              <a:gd name="connsiteX100" fmla="*/ 831850 w 1169987"/>
              <a:gd name="connsiteY100" fmla="*/ 279559 h 1250950"/>
              <a:gd name="connsiteX101" fmla="*/ 750650 w 1169987"/>
              <a:gd name="connsiteY101" fmla="*/ 326470 h 1250950"/>
              <a:gd name="connsiteX102" fmla="*/ 669767 w 1169987"/>
              <a:gd name="connsiteY102" fmla="*/ 373063 h 1250950"/>
              <a:gd name="connsiteX103" fmla="*/ 588566 w 1169987"/>
              <a:gd name="connsiteY103" fmla="*/ 326470 h 1250950"/>
              <a:gd name="connsiteX104" fmla="*/ 508000 w 1169987"/>
              <a:gd name="connsiteY104" fmla="*/ 279559 h 1250950"/>
              <a:gd name="connsiteX105" fmla="*/ 508000 w 1169987"/>
              <a:gd name="connsiteY105" fmla="*/ 186690 h 1250950"/>
              <a:gd name="connsiteX106" fmla="*/ 508000 w 1169987"/>
              <a:gd name="connsiteY106" fmla="*/ 93186 h 1250950"/>
              <a:gd name="connsiteX107" fmla="*/ 588566 w 1169987"/>
              <a:gd name="connsiteY107" fmla="*/ 46276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69987" h="1250950">
                <a:moveTo>
                  <a:pt x="499904" y="876300"/>
                </a:moveTo>
                <a:lnTo>
                  <a:pt x="580787" y="923092"/>
                </a:lnTo>
                <a:lnTo>
                  <a:pt x="661987" y="969883"/>
                </a:lnTo>
                <a:lnTo>
                  <a:pt x="661987" y="1063784"/>
                </a:lnTo>
                <a:lnTo>
                  <a:pt x="661987" y="1157367"/>
                </a:lnTo>
                <a:lnTo>
                  <a:pt x="580787" y="1204159"/>
                </a:lnTo>
                <a:lnTo>
                  <a:pt x="499904" y="1250950"/>
                </a:lnTo>
                <a:lnTo>
                  <a:pt x="419020" y="1204159"/>
                </a:lnTo>
                <a:lnTo>
                  <a:pt x="338137" y="1157367"/>
                </a:lnTo>
                <a:lnTo>
                  <a:pt x="338137" y="1063784"/>
                </a:lnTo>
                <a:lnTo>
                  <a:pt x="338137" y="969883"/>
                </a:lnTo>
                <a:lnTo>
                  <a:pt x="419020" y="923092"/>
                </a:lnTo>
                <a:close/>
                <a:moveTo>
                  <a:pt x="161767" y="876300"/>
                </a:moveTo>
                <a:lnTo>
                  <a:pt x="242967" y="923092"/>
                </a:lnTo>
                <a:lnTo>
                  <a:pt x="323850" y="969883"/>
                </a:lnTo>
                <a:lnTo>
                  <a:pt x="323850" y="1063784"/>
                </a:lnTo>
                <a:lnTo>
                  <a:pt x="323850" y="1157367"/>
                </a:lnTo>
                <a:lnTo>
                  <a:pt x="242967" y="1204159"/>
                </a:lnTo>
                <a:lnTo>
                  <a:pt x="161767" y="1250950"/>
                </a:lnTo>
                <a:lnTo>
                  <a:pt x="80566" y="1204159"/>
                </a:lnTo>
                <a:lnTo>
                  <a:pt x="0" y="1157367"/>
                </a:lnTo>
                <a:lnTo>
                  <a:pt x="0" y="1063784"/>
                </a:lnTo>
                <a:lnTo>
                  <a:pt x="0" y="969883"/>
                </a:lnTo>
                <a:lnTo>
                  <a:pt x="80566" y="923092"/>
                </a:lnTo>
                <a:close/>
                <a:moveTo>
                  <a:pt x="1008062" y="584200"/>
                </a:moveTo>
                <a:lnTo>
                  <a:pt x="1088866" y="630991"/>
                </a:lnTo>
                <a:lnTo>
                  <a:pt x="1169987" y="677783"/>
                </a:lnTo>
                <a:lnTo>
                  <a:pt x="1169987" y="771684"/>
                </a:lnTo>
                <a:lnTo>
                  <a:pt x="1169987" y="865267"/>
                </a:lnTo>
                <a:lnTo>
                  <a:pt x="1088866" y="912059"/>
                </a:lnTo>
                <a:lnTo>
                  <a:pt x="1008062" y="958850"/>
                </a:lnTo>
                <a:lnTo>
                  <a:pt x="927258" y="912059"/>
                </a:lnTo>
                <a:lnTo>
                  <a:pt x="846137" y="865267"/>
                </a:lnTo>
                <a:lnTo>
                  <a:pt x="846137" y="771684"/>
                </a:lnTo>
                <a:lnTo>
                  <a:pt x="846137" y="677783"/>
                </a:lnTo>
                <a:lnTo>
                  <a:pt x="927258" y="630991"/>
                </a:lnTo>
                <a:close/>
                <a:moveTo>
                  <a:pt x="669767" y="584200"/>
                </a:moveTo>
                <a:lnTo>
                  <a:pt x="750650" y="630991"/>
                </a:lnTo>
                <a:lnTo>
                  <a:pt x="831850" y="677783"/>
                </a:lnTo>
                <a:lnTo>
                  <a:pt x="831850" y="771684"/>
                </a:lnTo>
                <a:lnTo>
                  <a:pt x="831850" y="865267"/>
                </a:lnTo>
                <a:lnTo>
                  <a:pt x="750650" y="912059"/>
                </a:lnTo>
                <a:lnTo>
                  <a:pt x="669767" y="958850"/>
                </a:lnTo>
                <a:lnTo>
                  <a:pt x="588566" y="912059"/>
                </a:lnTo>
                <a:lnTo>
                  <a:pt x="508000" y="865267"/>
                </a:lnTo>
                <a:lnTo>
                  <a:pt x="508000" y="771684"/>
                </a:lnTo>
                <a:lnTo>
                  <a:pt x="508000" y="677783"/>
                </a:lnTo>
                <a:lnTo>
                  <a:pt x="588566" y="630991"/>
                </a:lnTo>
                <a:close/>
                <a:moveTo>
                  <a:pt x="331946" y="584200"/>
                </a:moveTo>
                <a:lnTo>
                  <a:pt x="412829" y="630991"/>
                </a:lnTo>
                <a:lnTo>
                  <a:pt x="493712" y="677783"/>
                </a:lnTo>
                <a:lnTo>
                  <a:pt x="493712" y="771684"/>
                </a:lnTo>
                <a:lnTo>
                  <a:pt x="493712" y="865267"/>
                </a:lnTo>
                <a:lnTo>
                  <a:pt x="412829" y="912059"/>
                </a:lnTo>
                <a:lnTo>
                  <a:pt x="331946" y="958850"/>
                </a:lnTo>
                <a:lnTo>
                  <a:pt x="250745" y="912059"/>
                </a:lnTo>
                <a:lnTo>
                  <a:pt x="169862" y="865267"/>
                </a:lnTo>
                <a:lnTo>
                  <a:pt x="169862" y="771684"/>
                </a:lnTo>
                <a:lnTo>
                  <a:pt x="169862" y="677783"/>
                </a:lnTo>
                <a:lnTo>
                  <a:pt x="250745" y="630991"/>
                </a:lnTo>
                <a:close/>
                <a:moveTo>
                  <a:pt x="838517" y="292100"/>
                </a:moveTo>
                <a:lnTo>
                  <a:pt x="919004" y="338376"/>
                </a:lnTo>
                <a:lnTo>
                  <a:pt x="1000125" y="385286"/>
                </a:lnTo>
                <a:lnTo>
                  <a:pt x="1000125" y="478790"/>
                </a:lnTo>
                <a:lnTo>
                  <a:pt x="1000125" y="571976"/>
                </a:lnTo>
                <a:lnTo>
                  <a:pt x="919004" y="618570"/>
                </a:lnTo>
                <a:lnTo>
                  <a:pt x="838517" y="665163"/>
                </a:lnTo>
                <a:lnTo>
                  <a:pt x="757396" y="618570"/>
                </a:lnTo>
                <a:lnTo>
                  <a:pt x="676275" y="571976"/>
                </a:lnTo>
                <a:lnTo>
                  <a:pt x="676275" y="478790"/>
                </a:lnTo>
                <a:lnTo>
                  <a:pt x="676275" y="385286"/>
                </a:lnTo>
                <a:lnTo>
                  <a:pt x="757396" y="338376"/>
                </a:lnTo>
                <a:close/>
                <a:moveTo>
                  <a:pt x="499904" y="292100"/>
                </a:moveTo>
                <a:lnTo>
                  <a:pt x="580787" y="338376"/>
                </a:lnTo>
                <a:lnTo>
                  <a:pt x="661987" y="385286"/>
                </a:lnTo>
                <a:lnTo>
                  <a:pt x="661987" y="478790"/>
                </a:lnTo>
                <a:lnTo>
                  <a:pt x="661987" y="571976"/>
                </a:lnTo>
                <a:lnTo>
                  <a:pt x="580787" y="618570"/>
                </a:lnTo>
                <a:lnTo>
                  <a:pt x="499904" y="665163"/>
                </a:lnTo>
                <a:lnTo>
                  <a:pt x="419020" y="618570"/>
                </a:lnTo>
                <a:lnTo>
                  <a:pt x="338137" y="571976"/>
                </a:lnTo>
                <a:lnTo>
                  <a:pt x="338137" y="478790"/>
                </a:lnTo>
                <a:lnTo>
                  <a:pt x="338137" y="385286"/>
                </a:lnTo>
                <a:lnTo>
                  <a:pt x="419020" y="338376"/>
                </a:lnTo>
                <a:close/>
                <a:moveTo>
                  <a:pt x="161767" y="292100"/>
                </a:moveTo>
                <a:lnTo>
                  <a:pt x="242967" y="338376"/>
                </a:lnTo>
                <a:lnTo>
                  <a:pt x="323850" y="385286"/>
                </a:lnTo>
                <a:lnTo>
                  <a:pt x="323850" y="478790"/>
                </a:lnTo>
                <a:lnTo>
                  <a:pt x="323850" y="571976"/>
                </a:lnTo>
                <a:lnTo>
                  <a:pt x="242967" y="618570"/>
                </a:lnTo>
                <a:lnTo>
                  <a:pt x="161767" y="665163"/>
                </a:lnTo>
                <a:lnTo>
                  <a:pt x="80566" y="618570"/>
                </a:lnTo>
                <a:lnTo>
                  <a:pt x="0" y="571976"/>
                </a:lnTo>
                <a:lnTo>
                  <a:pt x="0" y="478790"/>
                </a:lnTo>
                <a:lnTo>
                  <a:pt x="0" y="385286"/>
                </a:lnTo>
                <a:lnTo>
                  <a:pt x="80566" y="338376"/>
                </a:lnTo>
                <a:close/>
                <a:moveTo>
                  <a:pt x="669767" y="0"/>
                </a:moveTo>
                <a:lnTo>
                  <a:pt x="750650" y="46276"/>
                </a:lnTo>
                <a:lnTo>
                  <a:pt x="831850" y="93186"/>
                </a:lnTo>
                <a:lnTo>
                  <a:pt x="831850" y="186690"/>
                </a:lnTo>
                <a:lnTo>
                  <a:pt x="831850" y="279559"/>
                </a:lnTo>
                <a:lnTo>
                  <a:pt x="750650" y="326470"/>
                </a:lnTo>
                <a:lnTo>
                  <a:pt x="669767" y="373063"/>
                </a:lnTo>
                <a:lnTo>
                  <a:pt x="588566" y="326470"/>
                </a:lnTo>
                <a:lnTo>
                  <a:pt x="508000" y="279559"/>
                </a:lnTo>
                <a:lnTo>
                  <a:pt x="508000" y="186690"/>
                </a:lnTo>
                <a:lnTo>
                  <a:pt x="508000" y="93186"/>
                </a:lnTo>
                <a:lnTo>
                  <a:pt x="588566" y="46276"/>
                </a:lnTo>
                <a:close/>
              </a:path>
            </a:pathLst>
          </a:custGeom>
          <a:solidFill>
            <a:srgbClr val="5982DB">
              <a:alpha val="70000"/>
            </a:srgbClr>
          </a:solidFill>
          <a:ln>
            <a:noFill/>
          </a:ln>
          <a:effectLst/>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0856" y="176473"/>
            <a:ext cx="4898741" cy="2033327"/>
          </a:xfrm>
          <a:prstGeom prst="rect">
            <a:avLst/>
          </a:prstGeom>
        </p:spPr>
      </p:pic>
      <p:sp>
        <p:nvSpPr>
          <p:cNvPr id="12" name="TextBox 4"/>
          <p:cNvSpPr txBox="1"/>
          <p:nvPr/>
        </p:nvSpPr>
        <p:spPr>
          <a:xfrm flipH="1">
            <a:off x="6277580" y="2841049"/>
            <a:ext cx="5665568" cy="1631024"/>
          </a:xfrm>
          <a:prstGeom prst="rect">
            <a:avLst/>
          </a:prstGeom>
          <a:noFill/>
        </p:spPr>
        <p:txBody>
          <a:bodyPr wrap="square" rtlCol="0">
            <a:spAutoFit/>
          </a:bodyPr>
          <a:lstStyle/>
          <a:p>
            <a:pPr algn="r" defTabSz="914377"/>
            <a:r>
              <a:rPr lang="es-MX" sz="2133" b="1" dirty="0">
                <a:solidFill>
                  <a:srgbClr val="3CC5E0"/>
                </a:solidFill>
                <a:latin typeface="Arial Narrow"/>
              </a:rPr>
              <a:t>Diez años de vigencia de la actualización del protocolo de calificación de Enfermedades Profesionales de Chile</a:t>
            </a:r>
          </a:p>
          <a:p>
            <a:pPr algn="r" defTabSz="914377"/>
            <a:r>
              <a:rPr lang="es-MX" dirty="0">
                <a:solidFill>
                  <a:prstClr val="black"/>
                </a:solidFill>
                <a:latin typeface="Arial Narrow"/>
              </a:rPr>
              <a:t>Experiencia desde la perspectiva de las Mutualidades de Empleadores</a:t>
            </a:r>
            <a:endParaRPr lang="es-ES" sz="2667" b="1" spc="300" dirty="0">
              <a:solidFill>
                <a:prstClr val="black"/>
              </a:solidFill>
              <a:latin typeface="Arial" panose="020B0604020202020204" pitchFamily="34" charset="0"/>
              <a:cs typeface="Arial" panose="020B0604020202020204" pitchFamily="34" charset="0"/>
            </a:endParaRPr>
          </a:p>
        </p:txBody>
      </p:sp>
      <p:sp>
        <p:nvSpPr>
          <p:cNvPr id="22" name="6 Rectángulo"/>
          <p:cNvSpPr/>
          <p:nvPr/>
        </p:nvSpPr>
        <p:spPr>
          <a:xfrm>
            <a:off x="7912278" y="5270900"/>
            <a:ext cx="4030871" cy="515654"/>
          </a:xfrm>
          <a:prstGeom prst="rect">
            <a:avLst/>
          </a:prstGeom>
        </p:spPr>
        <p:txBody>
          <a:bodyPr wrap="square">
            <a:spAutoFit/>
          </a:bodyPr>
          <a:lstStyle/>
          <a:p>
            <a:pPr algn="r" defTabSz="914377"/>
            <a:r>
              <a:rPr lang="es-ES" sz="1351" i="1" dirty="0">
                <a:solidFill>
                  <a:srgbClr val="3CC5E0"/>
                </a:solidFill>
                <a:latin typeface="Arial Narrow" panose="020B0606020202030204" pitchFamily="34" charset="0"/>
              </a:rPr>
              <a:t>Héctor Jaramillo Gutiérrez</a:t>
            </a:r>
            <a:endParaRPr lang="es-ES" sz="1351" i="1" dirty="0">
              <a:solidFill>
                <a:srgbClr val="0769B1"/>
              </a:solidFill>
              <a:latin typeface="Arial Narrow" panose="020B0606020202030204" pitchFamily="34" charset="0"/>
            </a:endParaRPr>
          </a:p>
          <a:p>
            <a:pPr algn="r" defTabSz="914377"/>
            <a:r>
              <a:rPr lang="es-ES" sz="1400" i="1" dirty="0">
                <a:solidFill>
                  <a:prstClr val="black">
                    <a:lumMod val="65000"/>
                    <a:lumOff val="35000"/>
                  </a:prstClr>
                </a:solidFill>
                <a:latin typeface="Arial Narrow" panose="020B0606020202030204" pitchFamily="34" charset="0"/>
              </a:rPr>
              <a:t>Gerente SST. Mutual de Seguridad</a:t>
            </a:r>
          </a:p>
        </p:txBody>
      </p:sp>
      <p:sp>
        <p:nvSpPr>
          <p:cNvPr id="45" name="Полилиния 46"/>
          <p:cNvSpPr/>
          <p:nvPr/>
        </p:nvSpPr>
        <p:spPr>
          <a:xfrm>
            <a:off x="757636" y="578674"/>
            <a:ext cx="1713697" cy="1974113"/>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46" name="Полилиния 51"/>
          <p:cNvSpPr/>
          <p:nvPr/>
        </p:nvSpPr>
        <p:spPr>
          <a:xfrm>
            <a:off x="4871277" y="1583676"/>
            <a:ext cx="968911" cy="1116147"/>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47" name="Полилиния 52"/>
          <p:cNvSpPr/>
          <p:nvPr/>
        </p:nvSpPr>
        <p:spPr>
          <a:xfrm>
            <a:off x="5511387" y="3978753"/>
            <a:ext cx="772725" cy="89015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48" name="Полилиния 54"/>
          <p:cNvSpPr/>
          <p:nvPr/>
        </p:nvSpPr>
        <p:spPr>
          <a:xfrm>
            <a:off x="268446" y="3942113"/>
            <a:ext cx="1153500" cy="13287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49" name="Полилиния 55"/>
          <p:cNvSpPr/>
          <p:nvPr/>
        </p:nvSpPr>
        <p:spPr>
          <a:xfrm>
            <a:off x="3437888" y="4986645"/>
            <a:ext cx="1284121" cy="1479259"/>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50" name="Полилиния 56"/>
          <p:cNvSpPr/>
          <p:nvPr/>
        </p:nvSpPr>
        <p:spPr>
          <a:xfrm>
            <a:off x="4240224" y="729027"/>
            <a:ext cx="544027" cy="626699"/>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51" name="Полилиния 57"/>
          <p:cNvSpPr/>
          <p:nvPr/>
        </p:nvSpPr>
        <p:spPr>
          <a:xfrm>
            <a:off x="2792706" y="357176"/>
            <a:ext cx="449389" cy="5176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52" name="Полилиния 58"/>
          <p:cNvSpPr/>
          <p:nvPr/>
        </p:nvSpPr>
        <p:spPr>
          <a:xfrm>
            <a:off x="2181467" y="5973837"/>
            <a:ext cx="379964" cy="437707"/>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53" name="Полилиния 59"/>
          <p:cNvSpPr/>
          <p:nvPr/>
        </p:nvSpPr>
        <p:spPr>
          <a:xfrm>
            <a:off x="4963757" y="470531"/>
            <a:ext cx="701977" cy="80865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54" name="Полилиния 60"/>
          <p:cNvSpPr/>
          <p:nvPr/>
        </p:nvSpPr>
        <p:spPr>
          <a:xfrm>
            <a:off x="4825423" y="4953211"/>
            <a:ext cx="449389" cy="5176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sp>
        <p:nvSpPr>
          <p:cNvPr id="55" name="Полилиния 61"/>
          <p:cNvSpPr/>
          <p:nvPr/>
        </p:nvSpPr>
        <p:spPr>
          <a:xfrm>
            <a:off x="634139" y="3387509"/>
            <a:ext cx="379964" cy="437707"/>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algn="ctr" defTabSz="609585">
              <a:defRPr/>
            </a:pPr>
            <a:endParaRPr lang="en-US" sz="2400" kern="0">
              <a:solidFill>
                <a:prstClr val="white"/>
              </a:solidFill>
              <a:latin typeface="Calibri" panose="020F0502020204030204"/>
            </a:endParaRPr>
          </a:p>
        </p:txBody>
      </p:sp>
      <p:pic>
        <p:nvPicPr>
          <p:cNvPr id="56" name="Imagen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4191" y="6169261"/>
            <a:ext cx="4394119" cy="541440"/>
          </a:xfrm>
          <a:prstGeom prst="rect">
            <a:avLst/>
          </a:prstGeom>
        </p:spPr>
      </p:pic>
      <p:pic>
        <p:nvPicPr>
          <p:cNvPr id="59" name="Imagen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03527" y="5843064"/>
            <a:ext cx="1865196" cy="846843"/>
          </a:xfrm>
          <a:prstGeom prst="rect">
            <a:avLst/>
          </a:prstGeom>
        </p:spPr>
      </p:pic>
      <p:cxnSp>
        <p:nvCxnSpPr>
          <p:cNvPr id="62" name="Conector recto 61"/>
          <p:cNvCxnSpPr/>
          <p:nvPr/>
        </p:nvCxnSpPr>
        <p:spPr>
          <a:xfrm>
            <a:off x="7747000" y="3876016"/>
            <a:ext cx="4091309" cy="0"/>
          </a:xfrm>
          <a:prstGeom prst="line">
            <a:avLst/>
          </a:prstGeom>
          <a:ln>
            <a:solidFill>
              <a:srgbClr val="B0191B"/>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77938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900" fill="hold"/>
                                        <p:tgtEl>
                                          <p:spTgt spid="46"/>
                                        </p:tgtEl>
                                        <p:attrNameLst>
                                          <p:attrName>ppt_x</p:attrName>
                                        </p:attrNameLst>
                                      </p:cBhvr>
                                      <p:tavLst>
                                        <p:tav tm="0">
                                          <p:val>
                                            <p:strVal val="#ppt_x"/>
                                          </p:val>
                                        </p:tav>
                                        <p:tav tm="100000">
                                          <p:val>
                                            <p:strVal val="#ppt_x"/>
                                          </p:val>
                                        </p:tav>
                                      </p:tavLst>
                                    </p:anim>
                                    <p:anim calcmode="lin" valueType="num">
                                      <p:cBhvr additive="base">
                                        <p:cTn id="8" dur="900" fill="hold"/>
                                        <p:tgtEl>
                                          <p:spTgt spid="46"/>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nodeType="withEffect">
                                  <p:stCondLst>
                                    <p:cond delay="1000"/>
                                  </p:stCondLst>
                                  <p:childTnLst>
                                    <p:animScale>
                                      <p:cBhvr>
                                        <p:cTn id="10" dur="3000" fill="hold"/>
                                        <p:tgtEl>
                                          <p:spTgt spid="44"/>
                                        </p:tgtEl>
                                      </p:cBhvr>
                                      <p:by x="105000" y="105000"/>
                                    </p:animScale>
                                  </p:childTnLst>
                                </p:cTn>
                              </p:par>
                              <p:par>
                                <p:cTn id="11" presetID="6" presetClass="emph" presetSubtype="0" repeatCount="indefinite" autoRev="1" fill="hold" grpId="1" nodeType="withEffect">
                                  <p:stCondLst>
                                    <p:cond delay="500"/>
                                  </p:stCondLst>
                                  <p:childTnLst>
                                    <p:animScale>
                                      <p:cBhvr>
                                        <p:cTn id="12" dur="3000" fill="hold"/>
                                        <p:tgtEl>
                                          <p:spTgt spid="46"/>
                                        </p:tgtEl>
                                      </p:cBhvr>
                                      <p:by x="130000" y="130000"/>
                                    </p:animScale>
                                  </p:childTnLst>
                                </p:cTn>
                              </p:par>
                              <p:par>
                                <p:cTn id="13" presetID="2" presetClass="entr" presetSubtype="8" decel="100000" fill="hold" grpId="0" nodeType="withEffect">
                                  <p:stCondLst>
                                    <p:cond delay="75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900" fill="hold"/>
                                        <p:tgtEl>
                                          <p:spTgt spid="45"/>
                                        </p:tgtEl>
                                        <p:attrNameLst>
                                          <p:attrName>ppt_x</p:attrName>
                                        </p:attrNameLst>
                                      </p:cBhvr>
                                      <p:tavLst>
                                        <p:tav tm="0">
                                          <p:val>
                                            <p:strVal val="0-#ppt_w/2"/>
                                          </p:val>
                                        </p:tav>
                                        <p:tav tm="100000">
                                          <p:val>
                                            <p:strVal val="#ppt_x"/>
                                          </p:val>
                                        </p:tav>
                                      </p:tavLst>
                                    </p:anim>
                                    <p:anim calcmode="lin" valueType="num">
                                      <p:cBhvr additive="base">
                                        <p:cTn id="16" dur="900" fill="hold"/>
                                        <p:tgtEl>
                                          <p:spTgt spid="45"/>
                                        </p:tgtEl>
                                        <p:attrNameLst>
                                          <p:attrName>ppt_y</p:attrName>
                                        </p:attrNameLst>
                                      </p:cBhvr>
                                      <p:tavLst>
                                        <p:tav tm="0">
                                          <p:val>
                                            <p:strVal val="#ppt_y"/>
                                          </p:val>
                                        </p:tav>
                                        <p:tav tm="100000">
                                          <p:val>
                                            <p:strVal val="#ppt_y"/>
                                          </p:val>
                                        </p:tav>
                                      </p:tavLst>
                                    </p:anim>
                                  </p:childTnLst>
                                </p:cTn>
                              </p:par>
                              <p:par>
                                <p:cTn id="17" presetID="6" presetClass="emph" presetSubtype="0" repeatCount="indefinite" autoRev="1" fill="hold" grpId="1" nodeType="withEffect">
                                  <p:stCondLst>
                                    <p:cond delay="800"/>
                                  </p:stCondLst>
                                  <p:childTnLst>
                                    <p:animScale>
                                      <p:cBhvr>
                                        <p:cTn id="18" dur="3000" fill="hold"/>
                                        <p:tgtEl>
                                          <p:spTgt spid="45"/>
                                        </p:tgtEl>
                                      </p:cBhvr>
                                      <p:by x="130000" y="130000"/>
                                    </p:animScale>
                                  </p:childTnLst>
                                </p:cTn>
                              </p:par>
                              <p:par>
                                <p:cTn id="19" presetID="2" presetClass="entr" presetSubtype="4" decel="100000" fill="hold" grpId="0" nodeType="withEffect">
                                  <p:stCondLst>
                                    <p:cond delay="10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900" fill="hold"/>
                                        <p:tgtEl>
                                          <p:spTgt spid="47"/>
                                        </p:tgtEl>
                                        <p:attrNameLst>
                                          <p:attrName>ppt_x</p:attrName>
                                        </p:attrNameLst>
                                      </p:cBhvr>
                                      <p:tavLst>
                                        <p:tav tm="0">
                                          <p:val>
                                            <p:strVal val="#ppt_x"/>
                                          </p:val>
                                        </p:tav>
                                        <p:tav tm="100000">
                                          <p:val>
                                            <p:strVal val="#ppt_x"/>
                                          </p:val>
                                        </p:tav>
                                      </p:tavLst>
                                    </p:anim>
                                    <p:anim calcmode="lin" valueType="num">
                                      <p:cBhvr additive="base">
                                        <p:cTn id="22" dur="900" fill="hold"/>
                                        <p:tgtEl>
                                          <p:spTgt spid="47"/>
                                        </p:tgtEl>
                                        <p:attrNameLst>
                                          <p:attrName>ppt_y</p:attrName>
                                        </p:attrNameLst>
                                      </p:cBhvr>
                                      <p:tavLst>
                                        <p:tav tm="0">
                                          <p:val>
                                            <p:strVal val="1+#ppt_h/2"/>
                                          </p:val>
                                        </p:tav>
                                        <p:tav tm="100000">
                                          <p:val>
                                            <p:strVal val="#ppt_y"/>
                                          </p:val>
                                        </p:tav>
                                      </p:tavLst>
                                    </p:anim>
                                  </p:childTnLst>
                                </p:cTn>
                              </p:par>
                              <p:par>
                                <p:cTn id="23" presetID="6" presetClass="emph" presetSubtype="0" repeatCount="indefinite" autoRev="1" fill="hold" grpId="1" nodeType="withEffect">
                                  <p:stCondLst>
                                    <p:cond delay="1000"/>
                                  </p:stCondLst>
                                  <p:childTnLst>
                                    <p:animScale>
                                      <p:cBhvr>
                                        <p:cTn id="24" dur="3000" fill="hold"/>
                                        <p:tgtEl>
                                          <p:spTgt spid="47"/>
                                        </p:tgtEl>
                                      </p:cBhvr>
                                      <p:by x="130000" y="130000"/>
                                    </p:animScale>
                                  </p:childTnLst>
                                </p:cTn>
                              </p:par>
                              <p:par>
                                <p:cTn id="25" presetID="2" presetClass="entr" presetSubtype="4" decel="100000" fill="hold" grpId="0" nodeType="withEffect">
                                  <p:stCondLst>
                                    <p:cond delay="125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900" fill="hold"/>
                                        <p:tgtEl>
                                          <p:spTgt spid="49"/>
                                        </p:tgtEl>
                                        <p:attrNameLst>
                                          <p:attrName>ppt_x</p:attrName>
                                        </p:attrNameLst>
                                      </p:cBhvr>
                                      <p:tavLst>
                                        <p:tav tm="0">
                                          <p:val>
                                            <p:strVal val="#ppt_x"/>
                                          </p:val>
                                        </p:tav>
                                        <p:tav tm="100000">
                                          <p:val>
                                            <p:strVal val="#ppt_x"/>
                                          </p:val>
                                        </p:tav>
                                      </p:tavLst>
                                    </p:anim>
                                    <p:anim calcmode="lin" valueType="num">
                                      <p:cBhvr additive="base">
                                        <p:cTn id="28" dur="900" fill="hold"/>
                                        <p:tgtEl>
                                          <p:spTgt spid="49"/>
                                        </p:tgtEl>
                                        <p:attrNameLst>
                                          <p:attrName>ppt_y</p:attrName>
                                        </p:attrNameLst>
                                      </p:cBhvr>
                                      <p:tavLst>
                                        <p:tav tm="0">
                                          <p:val>
                                            <p:strVal val="1+#ppt_h/2"/>
                                          </p:val>
                                        </p:tav>
                                        <p:tav tm="100000">
                                          <p:val>
                                            <p:strVal val="#ppt_y"/>
                                          </p:val>
                                        </p:tav>
                                      </p:tavLst>
                                    </p:anim>
                                  </p:childTnLst>
                                </p:cTn>
                              </p:par>
                              <p:par>
                                <p:cTn id="29" presetID="6" presetClass="emph" presetSubtype="0" repeatCount="indefinite" autoRev="1" fill="hold" grpId="1" nodeType="withEffect">
                                  <p:stCondLst>
                                    <p:cond delay="1250"/>
                                  </p:stCondLst>
                                  <p:childTnLst>
                                    <p:animScale>
                                      <p:cBhvr>
                                        <p:cTn id="30" dur="3000" fill="hold"/>
                                        <p:tgtEl>
                                          <p:spTgt spid="49"/>
                                        </p:tgtEl>
                                      </p:cBhvr>
                                      <p:by x="130000" y="130000"/>
                                    </p:animScale>
                                  </p:childTnLst>
                                </p:cTn>
                              </p:par>
                              <p:par>
                                <p:cTn id="31" presetID="2" presetClass="entr" presetSubtype="8" decel="100000" fill="hold" grpId="0" nodeType="withEffect">
                                  <p:stCondLst>
                                    <p:cond delay="1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900" fill="hold"/>
                                        <p:tgtEl>
                                          <p:spTgt spid="48"/>
                                        </p:tgtEl>
                                        <p:attrNameLst>
                                          <p:attrName>ppt_x</p:attrName>
                                        </p:attrNameLst>
                                      </p:cBhvr>
                                      <p:tavLst>
                                        <p:tav tm="0">
                                          <p:val>
                                            <p:strVal val="0-#ppt_w/2"/>
                                          </p:val>
                                        </p:tav>
                                        <p:tav tm="100000">
                                          <p:val>
                                            <p:strVal val="#ppt_x"/>
                                          </p:val>
                                        </p:tav>
                                      </p:tavLst>
                                    </p:anim>
                                    <p:anim calcmode="lin" valueType="num">
                                      <p:cBhvr additive="base">
                                        <p:cTn id="34" dur="900" fill="hold"/>
                                        <p:tgtEl>
                                          <p:spTgt spid="48"/>
                                        </p:tgtEl>
                                        <p:attrNameLst>
                                          <p:attrName>ppt_y</p:attrName>
                                        </p:attrNameLst>
                                      </p:cBhvr>
                                      <p:tavLst>
                                        <p:tav tm="0">
                                          <p:val>
                                            <p:strVal val="#ppt_y"/>
                                          </p:val>
                                        </p:tav>
                                        <p:tav tm="100000">
                                          <p:val>
                                            <p:strVal val="#ppt_y"/>
                                          </p:val>
                                        </p:tav>
                                      </p:tavLst>
                                    </p:anim>
                                  </p:childTnLst>
                                </p:cTn>
                              </p:par>
                              <p:par>
                                <p:cTn id="35" presetID="6" presetClass="emph" presetSubtype="0" repeatCount="indefinite" autoRev="1" fill="hold" grpId="1" nodeType="withEffect">
                                  <p:stCondLst>
                                    <p:cond delay="1500"/>
                                  </p:stCondLst>
                                  <p:childTnLst>
                                    <p:animScale>
                                      <p:cBhvr>
                                        <p:cTn id="36" dur="3000" fill="hold"/>
                                        <p:tgtEl>
                                          <p:spTgt spid="48"/>
                                        </p:tgtEl>
                                      </p:cBhvr>
                                      <p:by x="130000" y="130000"/>
                                    </p:animScale>
                                  </p:childTnLst>
                                </p:cTn>
                              </p:par>
                              <p:par>
                                <p:cTn id="37" presetID="49" presetClass="entr" presetSubtype="0" decel="100000" fill="hold" grpId="0" nodeType="withEffect">
                                  <p:stCondLst>
                                    <p:cond delay="1750"/>
                                  </p:stCondLst>
                                  <p:childTnLst>
                                    <p:set>
                                      <p:cBhvr>
                                        <p:cTn id="38" dur="1" fill="hold">
                                          <p:stCondLst>
                                            <p:cond delay="0"/>
                                          </p:stCondLst>
                                        </p:cTn>
                                        <p:tgtEl>
                                          <p:spTgt spid="51"/>
                                        </p:tgtEl>
                                        <p:attrNameLst>
                                          <p:attrName>style.visibility</p:attrName>
                                        </p:attrNameLst>
                                      </p:cBhvr>
                                      <p:to>
                                        <p:strVal val="visible"/>
                                      </p:to>
                                    </p:set>
                                    <p:anim calcmode="lin" valueType="num">
                                      <p:cBhvr>
                                        <p:cTn id="39" dur="900" fill="hold"/>
                                        <p:tgtEl>
                                          <p:spTgt spid="51"/>
                                        </p:tgtEl>
                                        <p:attrNameLst>
                                          <p:attrName>ppt_w</p:attrName>
                                        </p:attrNameLst>
                                      </p:cBhvr>
                                      <p:tavLst>
                                        <p:tav tm="0">
                                          <p:val>
                                            <p:fltVal val="0"/>
                                          </p:val>
                                        </p:tav>
                                        <p:tav tm="100000">
                                          <p:val>
                                            <p:strVal val="#ppt_w"/>
                                          </p:val>
                                        </p:tav>
                                      </p:tavLst>
                                    </p:anim>
                                    <p:anim calcmode="lin" valueType="num">
                                      <p:cBhvr>
                                        <p:cTn id="40" dur="900" fill="hold"/>
                                        <p:tgtEl>
                                          <p:spTgt spid="51"/>
                                        </p:tgtEl>
                                        <p:attrNameLst>
                                          <p:attrName>ppt_h</p:attrName>
                                        </p:attrNameLst>
                                      </p:cBhvr>
                                      <p:tavLst>
                                        <p:tav tm="0">
                                          <p:val>
                                            <p:fltVal val="0"/>
                                          </p:val>
                                        </p:tav>
                                        <p:tav tm="100000">
                                          <p:val>
                                            <p:strVal val="#ppt_h"/>
                                          </p:val>
                                        </p:tav>
                                      </p:tavLst>
                                    </p:anim>
                                    <p:anim calcmode="lin" valueType="num">
                                      <p:cBhvr>
                                        <p:cTn id="41" dur="900" fill="hold"/>
                                        <p:tgtEl>
                                          <p:spTgt spid="51"/>
                                        </p:tgtEl>
                                        <p:attrNameLst>
                                          <p:attrName>style.rotation</p:attrName>
                                        </p:attrNameLst>
                                      </p:cBhvr>
                                      <p:tavLst>
                                        <p:tav tm="0">
                                          <p:val>
                                            <p:fltVal val="360"/>
                                          </p:val>
                                        </p:tav>
                                        <p:tav tm="100000">
                                          <p:val>
                                            <p:fltVal val="0"/>
                                          </p:val>
                                        </p:tav>
                                      </p:tavLst>
                                    </p:anim>
                                    <p:animEffect transition="in" filter="fade">
                                      <p:cBhvr>
                                        <p:cTn id="42" dur="900"/>
                                        <p:tgtEl>
                                          <p:spTgt spid="51"/>
                                        </p:tgtEl>
                                      </p:cBhvr>
                                    </p:animEffect>
                                  </p:childTnLst>
                                </p:cTn>
                              </p:par>
                              <p:par>
                                <p:cTn id="43" presetID="49" presetClass="entr" presetSubtype="0" decel="100000" fill="hold" grpId="0" nodeType="withEffect">
                                  <p:stCondLst>
                                    <p:cond delay="20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900" fill="hold"/>
                                        <p:tgtEl>
                                          <p:spTgt spid="52"/>
                                        </p:tgtEl>
                                        <p:attrNameLst>
                                          <p:attrName>ppt_w</p:attrName>
                                        </p:attrNameLst>
                                      </p:cBhvr>
                                      <p:tavLst>
                                        <p:tav tm="0">
                                          <p:val>
                                            <p:fltVal val="0"/>
                                          </p:val>
                                        </p:tav>
                                        <p:tav tm="100000">
                                          <p:val>
                                            <p:strVal val="#ppt_w"/>
                                          </p:val>
                                        </p:tav>
                                      </p:tavLst>
                                    </p:anim>
                                    <p:anim calcmode="lin" valueType="num">
                                      <p:cBhvr>
                                        <p:cTn id="46" dur="900" fill="hold"/>
                                        <p:tgtEl>
                                          <p:spTgt spid="52"/>
                                        </p:tgtEl>
                                        <p:attrNameLst>
                                          <p:attrName>ppt_h</p:attrName>
                                        </p:attrNameLst>
                                      </p:cBhvr>
                                      <p:tavLst>
                                        <p:tav tm="0">
                                          <p:val>
                                            <p:fltVal val="0"/>
                                          </p:val>
                                        </p:tav>
                                        <p:tav tm="100000">
                                          <p:val>
                                            <p:strVal val="#ppt_h"/>
                                          </p:val>
                                        </p:tav>
                                      </p:tavLst>
                                    </p:anim>
                                    <p:anim calcmode="lin" valueType="num">
                                      <p:cBhvr>
                                        <p:cTn id="47" dur="900" fill="hold"/>
                                        <p:tgtEl>
                                          <p:spTgt spid="52"/>
                                        </p:tgtEl>
                                        <p:attrNameLst>
                                          <p:attrName>style.rotation</p:attrName>
                                        </p:attrNameLst>
                                      </p:cBhvr>
                                      <p:tavLst>
                                        <p:tav tm="0">
                                          <p:val>
                                            <p:fltVal val="360"/>
                                          </p:val>
                                        </p:tav>
                                        <p:tav tm="100000">
                                          <p:val>
                                            <p:fltVal val="0"/>
                                          </p:val>
                                        </p:tav>
                                      </p:tavLst>
                                    </p:anim>
                                    <p:animEffect transition="in" filter="fade">
                                      <p:cBhvr>
                                        <p:cTn id="48" dur="900"/>
                                        <p:tgtEl>
                                          <p:spTgt spid="52"/>
                                        </p:tgtEl>
                                      </p:cBhvr>
                                    </p:animEffect>
                                  </p:childTnLst>
                                </p:cTn>
                              </p:par>
                              <p:par>
                                <p:cTn id="49" presetID="49" presetClass="entr" presetSubtype="0" decel="100000" fill="hold" grpId="0" nodeType="withEffect">
                                  <p:stCondLst>
                                    <p:cond delay="2250"/>
                                  </p:stCondLst>
                                  <p:childTnLst>
                                    <p:set>
                                      <p:cBhvr>
                                        <p:cTn id="50" dur="1" fill="hold">
                                          <p:stCondLst>
                                            <p:cond delay="0"/>
                                          </p:stCondLst>
                                        </p:cTn>
                                        <p:tgtEl>
                                          <p:spTgt spid="50"/>
                                        </p:tgtEl>
                                        <p:attrNameLst>
                                          <p:attrName>style.visibility</p:attrName>
                                        </p:attrNameLst>
                                      </p:cBhvr>
                                      <p:to>
                                        <p:strVal val="visible"/>
                                      </p:to>
                                    </p:set>
                                    <p:anim calcmode="lin" valueType="num">
                                      <p:cBhvr>
                                        <p:cTn id="51" dur="900" fill="hold"/>
                                        <p:tgtEl>
                                          <p:spTgt spid="50"/>
                                        </p:tgtEl>
                                        <p:attrNameLst>
                                          <p:attrName>ppt_w</p:attrName>
                                        </p:attrNameLst>
                                      </p:cBhvr>
                                      <p:tavLst>
                                        <p:tav tm="0">
                                          <p:val>
                                            <p:fltVal val="0"/>
                                          </p:val>
                                        </p:tav>
                                        <p:tav tm="100000">
                                          <p:val>
                                            <p:strVal val="#ppt_w"/>
                                          </p:val>
                                        </p:tav>
                                      </p:tavLst>
                                    </p:anim>
                                    <p:anim calcmode="lin" valueType="num">
                                      <p:cBhvr>
                                        <p:cTn id="52" dur="900" fill="hold"/>
                                        <p:tgtEl>
                                          <p:spTgt spid="50"/>
                                        </p:tgtEl>
                                        <p:attrNameLst>
                                          <p:attrName>ppt_h</p:attrName>
                                        </p:attrNameLst>
                                      </p:cBhvr>
                                      <p:tavLst>
                                        <p:tav tm="0">
                                          <p:val>
                                            <p:fltVal val="0"/>
                                          </p:val>
                                        </p:tav>
                                        <p:tav tm="100000">
                                          <p:val>
                                            <p:strVal val="#ppt_h"/>
                                          </p:val>
                                        </p:tav>
                                      </p:tavLst>
                                    </p:anim>
                                    <p:anim calcmode="lin" valueType="num">
                                      <p:cBhvr>
                                        <p:cTn id="53" dur="900" fill="hold"/>
                                        <p:tgtEl>
                                          <p:spTgt spid="50"/>
                                        </p:tgtEl>
                                        <p:attrNameLst>
                                          <p:attrName>style.rotation</p:attrName>
                                        </p:attrNameLst>
                                      </p:cBhvr>
                                      <p:tavLst>
                                        <p:tav tm="0">
                                          <p:val>
                                            <p:fltVal val="360"/>
                                          </p:val>
                                        </p:tav>
                                        <p:tav tm="100000">
                                          <p:val>
                                            <p:fltVal val="0"/>
                                          </p:val>
                                        </p:tav>
                                      </p:tavLst>
                                    </p:anim>
                                    <p:animEffect transition="in" filter="fade">
                                      <p:cBhvr>
                                        <p:cTn id="54" dur="900"/>
                                        <p:tgtEl>
                                          <p:spTgt spid="50"/>
                                        </p:tgtEl>
                                      </p:cBhvr>
                                    </p:animEffect>
                                  </p:childTnLst>
                                </p:cTn>
                              </p:par>
                              <p:par>
                                <p:cTn id="55" presetID="49" presetClass="entr" presetSubtype="0" decel="100000" fill="hold" grpId="0" nodeType="withEffect">
                                  <p:stCondLst>
                                    <p:cond delay="25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900" fill="hold"/>
                                        <p:tgtEl>
                                          <p:spTgt spid="54"/>
                                        </p:tgtEl>
                                        <p:attrNameLst>
                                          <p:attrName>ppt_w</p:attrName>
                                        </p:attrNameLst>
                                      </p:cBhvr>
                                      <p:tavLst>
                                        <p:tav tm="0">
                                          <p:val>
                                            <p:fltVal val="0"/>
                                          </p:val>
                                        </p:tav>
                                        <p:tav tm="100000">
                                          <p:val>
                                            <p:strVal val="#ppt_w"/>
                                          </p:val>
                                        </p:tav>
                                      </p:tavLst>
                                    </p:anim>
                                    <p:anim calcmode="lin" valueType="num">
                                      <p:cBhvr>
                                        <p:cTn id="58" dur="900" fill="hold"/>
                                        <p:tgtEl>
                                          <p:spTgt spid="54"/>
                                        </p:tgtEl>
                                        <p:attrNameLst>
                                          <p:attrName>ppt_h</p:attrName>
                                        </p:attrNameLst>
                                      </p:cBhvr>
                                      <p:tavLst>
                                        <p:tav tm="0">
                                          <p:val>
                                            <p:fltVal val="0"/>
                                          </p:val>
                                        </p:tav>
                                        <p:tav tm="100000">
                                          <p:val>
                                            <p:strVal val="#ppt_h"/>
                                          </p:val>
                                        </p:tav>
                                      </p:tavLst>
                                    </p:anim>
                                    <p:anim calcmode="lin" valueType="num">
                                      <p:cBhvr>
                                        <p:cTn id="59" dur="900" fill="hold"/>
                                        <p:tgtEl>
                                          <p:spTgt spid="54"/>
                                        </p:tgtEl>
                                        <p:attrNameLst>
                                          <p:attrName>style.rotation</p:attrName>
                                        </p:attrNameLst>
                                      </p:cBhvr>
                                      <p:tavLst>
                                        <p:tav tm="0">
                                          <p:val>
                                            <p:fltVal val="360"/>
                                          </p:val>
                                        </p:tav>
                                        <p:tav tm="100000">
                                          <p:val>
                                            <p:fltVal val="0"/>
                                          </p:val>
                                        </p:tav>
                                      </p:tavLst>
                                    </p:anim>
                                    <p:animEffect transition="in" filter="fade">
                                      <p:cBhvr>
                                        <p:cTn id="60" dur="900"/>
                                        <p:tgtEl>
                                          <p:spTgt spid="54"/>
                                        </p:tgtEl>
                                      </p:cBhvr>
                                    </p:animEffect>
                                  </p:childTnLst>
                                </p:cTn>
                              </p:par>
                              <p:par>
                                <p:cTn id="61" presetID="49" presetClass="entr" presetSubtype="0" decel="100000" fill="hold" grpId="0" nodeType="withEffect">
                                  <p:stCondLst>
                                    <p:cond delay="2750"/>
                                  </p:stCondLst>
                                  <p:childTnLst>
                                    <p:set>
                                      <p:cBhvr>
                                        <p:cTn id="62" dur="1" fill="hold">
                                          <p:stCondLst>
                                            <p:cond delay="0"/>
                                          </p:stCondLst>
                                        </p:cTn>
                                        <p:tgtEl>
                                          <p:spTgt spid="55"/>
                                        </p:tgtEl>
                                        <p:attrNameLst>
                                          <p:attrName>style.visibility</p:attrName>
                                        </p:attrNameLst>
                                      </p:cBhvr>
                                      <p:to>
                                        <p:strVal val="visible"/>
                                      </p:to>
                                    </p:set>
                                    <p:anim calcmode="lin" valueType="num">
                                      <p:cBhvr>
                                        <p:cTn id="63" dur="900" fill="hold"/>
                                        <p:tgtEl>
                                          <p:spTgt spid="55"/>
                                        </p:tgtEl>
                                        <p:attrNameLst>
                                          <p:attrName>ppt_w</p:attrName>
                                        </p:attrNameLst>
                                      </p:cBhvr>
                                      <p:tavLst>
                                        <p:tav tm="0">
                                          <p:val>
                                            <p:fltVal val="0"/>
                                          </p:val>
                                        </p:tav>
                                        <p:tav tm="100000">
                                          <p:val>
                                            <p:strVal val="#ppt_w"/>
                                          </p:val>
                                        </p:tav>
                                      </p:tavLst>
                                    </p:anim>
                                    <p:anim calcmode="lin" valueType="num">
                                      <p:cBhvr>
                                        <p:cTn id="64" dur="900" fill="hold"/>
                                        <p:tgtEl>
                                          <p:spTgt spid="55"/>
                                        </p:tgtEl>
                                        <p:attrNameLst>
                                          <p:attrName>ppt_h</p:attrName>
                                        </p:attrNameLst>
                                      </p:cBhvr>
                                      <p:tavLst>
                                        <p:tav tm="0">
                                          <p:val>
                                            <p:fltVal val="0"/>
                                          </p:val>
                                        </p:tav>
                                        <p:tav tm="100000">
                                          <p:val>
                                            <p:strVal val="#ppt_h"/>
                                          </p:val>
                                        </p:tav>
                                      </p:tavLst>
                                    </p:anim>
                                    <p:anim calcmode="lin" valueType="num">
                                      <p:cBhvr>
                                        <p:cTn id="65" dur="900" fill="hold"/>
                                        <p:tgtEl>
                                          <p:spTgt spid="55"/>
                                        </p:tgtEl>
                                        <p:attrNameLst>
                                          <p:attrName>style.rotation</p:attrName>
                                        </p:attrNameLst>
                                      </p:cBhvr>
                                      <p:tavLst>
                                        <p:tav tm="0">
                                          <p:val>
                                            <p:fltVal val="360"/>
                                          </p:val>
                                        </p:tav>
                                        <p:tav tm="100000">
                                          <p:val>
                                            <p:fltVal val="0"/>
                                          </p:val>
                                        </p:tav>
                                      </p:tavLst>
                                    </p:anim>
                                    <p:animEffect transition="in" filter="fade">
                                      <p:cBhvr>
                                        <p:cTn id="66" dur="900"/>
                                        <p:tgtEl>
                                          <p:spTgt spid="55"/>
                                        </p:tgtEl>
                                      </p:cBhvr>
                                    </p:animEffect>
                                  </p:childTnLst>
                                </p:cTn>
                              </p:par>
                              <p:par>
                                <p:cTn id="67" presetID="49" presetClass="entr" presetSubtype="0" decel="100000" fill="hold" grpId="0" nodeType="withEffect">
                                  <p:stCondLst>
                                    <p:cond delay="30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900" fill="hold"/>
                                        <p:tgtEl>
                                          <p:spTgt spid="53"/>
                                        </p:tgtEl>
                                        <p:attrNameLst>
                                          <p:attrName>ppt_w</p:attrName>
                                        </p:attrNameLst>
                                      </p:cBhvr>
                                      <p:tavLst>
                                        <p:tav tm="0">
                                          <p:val>
                                            <p:fltVal val="0"/>
                                          </p:val>
                                        </p:tav>
                                        <p:tav tm="100000">
                                          <p:val>
                                            <p:strVal val="#ppt_w"/>
                                          </p:val>
                                        </p:tav>
                                      </p:tavLst>
                                    </p:anim>
                                    <p:anim calcmode="lin" valueType="num">
                                      <p:cBhvr>
                                        <p:cTn id="70" dur="900" fill="hold"/>
                                        <p:tgtEl>
                                          <p:spTgt spid="53"/>
                                        </p:tgtEl>
                                        <p:attrNameLst>
                                          <p:attrName>ppt_h</p:attrName>
                                        </p:attrNameLst>
                                      </p:cBhvr>
                                      <p:tavLst>
                                        <p:tav tm="0">
                                          <p:val>
                                            <p:fltVal val="0"/>
                                          </p:val>
                                        </p:tav>
                                        <p:tav tm="100000">
                                          <p:val>
                                            <p:strVal val="#ppt_h"/>
                                          </p:val>
                                        </p:tav>
                                      </p:tavLst>
                                    </p:anim>
                                    <p:anim calcmode="lin" valueType="num">
                                      <p:cBhvr>
                                        <p:cTn id="71" dur="900" fill="hold"/>
                                        <p:tgtEl>
                                          <p:spTgt spid="53"/>
                                        </p:tgtEl>
                                        <p:attrNameLst>
                                          <p:attrName>style.rotation</p:attrName>
                                        </p:attrNameLst>
                                      </p:cBhvr>
                                      <p:tavLst>
                                        <p:tav tm="0">
                                          <p:val>
                                            <p:fltVal val="360"/>
                                          </p:val>
                                        </p:tav>
                                        <p:tav tm="100000">
                                          <p:val>
                                            <p:fltVal val="0"/>
                                          </p:val>
                                        </p:tav>
                                      </p:tavLst>
                                    </p:anim>
                                    <p:animEffect transition="in" filter="fade">
                                      <p:cBhvr>
                                        <p:cTn id="72" dur="9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2" grpId="0" animBg="1"/>
      <p:bldP spid="53" grpId="0" animBg="1"/>
      <p:bldP spid="54" grpId="0" animBg="1"/>
      <p:bldP spid="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390;p36">
            <a:extLst>
              <a:ext uri="{FF2B5EF4-FFF2-40B4-BE49-F238E27FC236}">
                <a16:creationId xmlns:a16="http://schemas.microsoft.com/office/drawing/2014/main" id="{771FAA91-FAD6-B3B7-880A-70BDC495FFCA}"/>
              </a:ext>
            </a:extLst>
          </p:cNvPr>
          <p:cNvSpPr txBox="1">
            <a:spLocks/>
          </p:cNvSpPr>
          <p:nvPr/>
        </p:nvSpPr>
        <p:spPr bwMode="auto">
          <a:xfrm>
            <a:off x="451808" y="204380"/>
            <a:ext cx="10372400" cy="48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33" tIns="45700" rIns="91433" bIns="45700" numCol="1" rtlCol="0" anchor="ctr" anchorCtr="0" compatLnSpc="1">
            <a:prstTxWarp prst="textNoShape">
              <a:avLst/>
            </a:prstTxWarp>
            <a:noAutofit/>
          </a:bodyPr>
          <a:lstStyle>
            <a:defPPr marR="0" lvl="0" algn="l" rtl="0">
              <a:lnSpc>
                <a:spcPct val="100000"/>
              </a:lnSpc>
              <a:spcBef>
                <a:spcPts val="0"/>
              </a:spcBef>
              <a:spcAft>
                <a:spcPts val="0"/>
              </a:spcAft>
              <a:defRPr/>
            </a:defPPr>
            <a:lvl1pPr marR="0" lvl="0" algn="l" defTabSz="914400" rtl="0" eaLnBrk="1" latinLnBrk="0" hangingPunct="1">
              <a:lnSpc>
                <a:spcPct val="100000"/>
              </a:lnSpc>
              <a:spcBef>
                <a:spcPts val="0"/>
              </a:spcBef>
              <a:spcAft>
                <a:spcPts val="0"/>
              </a:spcAft>
              <a:buClr>
                <a:srgbClr val="000000"/>
              </a:buClr>
              <a:buFont typeface="Arial"/>
              <a:buNone/>
              <a:defRPr sz="1867" b="0" i="0" u="none" strike="noStrike" kern="1200"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pPr>
            <a:r>
              <a:rPr lang="es-CL" sz="2400" b="1" dirty="0">
                <a:solidFill>
                  <a:srgbClr val="505050"/>
                </a:solidFill>
                <a:ea typeface="+mj-ea"/>
              </a:rPr>
              <a:t>Sistemas de Salud Común y Laboral en Chile (Ley </a:t>
            </a:r>
            <a:r>
              <a:rPr lang="es-CL" sz="2400" b="1" dirty="0" err="1">
                <a:solidFill>
                  <a:srgbClr val="505050"/>
                </a:solidFill>
                <a:ea typeface="+mj-ea"/>
              </a:rPr>
              <a:t>N°</a:t>
            </a:r>
            <a:r>
              <a:rPr lang="es-CL" sz="2400" b="1" dirty="0">
                <a:solidFill>
                  <a:srgbClr val="505050"/>
                </a:solidFill>
                <a:ea typeface="+mj-ea"/>
              </a:rPr>
              <a:t> 16.744)</a:t>
            </a:r>
          </a:p>
        </p:txBody>
      </p:sp>
      <p:pic>
        <p:nvPicPr>
          <p:cNvPr id="6" name="Google Shape;391;p36" descr="Diagrama&#10;&#10;El contenido generado por IA puede ser incorrecto.">
            <a:extLst>
              <a:ext uri="{FF2B5EF4-FFF2-40B4-BE49-F238E27FC236}">
                <a16:creationId xmlns:a16="http://schemas.microsoft.com/office/drawing/2014/main" id="{CAB4318A-79E9-EBE4-8BFE-CD9E1A595DA9}"/>
              </a:ext>
            </a:extLst>
          </p:cNvPr>
          <p:cNvPicPr preferRelativeResize="0"/>
          <p:nvPr/>
        </p:nvPicPr>
        <p:blipFill rotWithShape="1">
          <a:blip r:embed="rId2">
            <a:alphaModFix/>
          </a:blip>
          <a:srcRect t="7570"/>
          <a:stretch/>
        </p:blipFill>
        <p:spPr>
          <a:xfrm>
            <a:off x="816500" y="1048934"/>
            <a:ext cx="10377064" cy="5340349"/>
          </a:xfrm>
          <a:prstGeom prst="rect">
            <a:avLst/>
          </a:prstGeom>
          <a:noFill/>
          <a:ln w="9525" cap="flat" cmpd="sng">
            <a:solidFill>
              <a:srgbClr val="B7B7B7"/>
            </a:solidFill>
            <a:prstDash val="solid"/>
            <a:round/>
            <a:headEnd type="none" w="sm" len="sm"/>
            <a:tailEnd type="none" w="sm" len="sm"/>
          </a:ln>
        </p:spPr>
      </p:pic>
      <p:sp>
        <p:nvSpPr>
          <p:cNvPr id="8" name="CuadroTexto 7">
            <a:extLst>
              <a:ext uri="{FF2B5EF4-FFF2-40B4-BE49-F238E27FC236}">
                <a16:creationId xmlns:a16="http://schemas.microsoft.com/office/drawing/2014/main" id="{DCB92F88-A628-E821-5447-2DBFBDFE3E18}"/>
              </a:ext>
            </a:extLst>
          </p:cNvPr>
          <p:cNvSpPr txBox="1"/>
          <p:nvPr/>
        </p:nvSpPr>
        <p:spPr>
          <a:xfrm>
            <a:off x="545690" y="6518788"/>
            <a:ext cx="84213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t>Fuente: </a:t>
            </a:r>
            <a:r>
              <a:rPr lang="en-US" sz="1000" dirty="0" err="1">
                <a:latin typeface="Calibri"/>
                <a:ea typeface="Calibri"/>
                <a:cs typeface="Calibri"/>
              </a:rPr>
              <a:t>Asociación</a:t>
            </a:r>
            <a:r>
              <a:rPr lang="en-US" sz="1000" dirty="0">
                <a:latin typeface="Calibri"/>
                <a:ea typeface="Calibri"/>
                <a:cs typeface="Calibri"/>
              </a:rPr>
              <a:t> de </a:t>
            </a:r>
            <a:r>
              <a:rPr lang="en-US" sz="1000" dirty="0" err="1">
                <a:latin typeface="Calibri"/>
                <a:ea typeface="Calibri"/>
                <a:cs typeface="Calibri"/>
              </a:rPr>
              <a:t>Mutuales</a:t>
            </a:r>
          </a:p>
        </p:txBody>
      </p:sp>
    </p:spTree>
    <p:extLst>
      <p:ext uri="{BB962C8B-B14F-4D97-AF65-F5344CB8AC3E}">
        <p14:creationId xmlns:p14="http://schemas.microsoft.com/office/powerpoint/2010/main" val="2988188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26;p19">
            <a:extLst>
              <a:ext uri="{FF2B5EF4-FFF2-40B4-BE49-F238E27FC236}">
                <a16:creationId xmlns:a16="http://schemas.microsoft.com/office/drawing/2014/main" id="{ACFA0D79-BCCA-5AC3-87D0-852728154198}"/>
              </a:ext>
            </a:extLst>
          </p:cNvPr>
          <p:cNvSpPr txBox="1">
            <a:spLocks noGrp="1"/>
          </p:cNvSpPr>
          <p:nvPr>
            <p:ph type="title"/>
          </p:nvPr>
        </p:nvSpPr>
        <p:spPr>
          <a:xfrm>
            <a:off x="386080" y="163895"/>
            <a:ext cx="10792000" cy="4712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lvl="0" indent="0">
              <a:lnSpc>
                <a:spcPct val="90000"/>
              </a:lnSpc>
              <a:buSzPts val="3000"/>
            </a:pPr>
            <a:r>
              <a:rPr lang="es-CL" sz="2400" b="1" dirty="0">
                <a:solidFill>
                  <a:srgbClr val="505050"/>
                </a:solidFill>
                <a:ea typeface="+mj-ea"/>
              </a:rPr>
              <a:t>Espectro de la Causalidad en las Enfermedades Profesionales</a:t>
            </a:r>
            <a:endParaRPr sz="2400" b="1" dirty="0">
              <a:solidFill>
                <a:srgbClr val="505050"/>
              </a:solidFill>
              <a:ea typeface="+mj-ea"/>
            </a:endParaRPr>
          </a:p>
        </p:txBody>
      </p:sp>
      <p:sp>
        <p:nvSpPr>
          <p:cNvPr id="6" name="Google Shape;127;p19">
            <a:extLst>
              <a:ext uri="{FF2B5EF4-FFF2-40B4-BE49-F238E27FC236}">
                <a16:creationId xmlns:a16="http://schemas.microsoft.com/office/drawing/2014/main" id="{946074E0-D1AD-C895-0D12-BBEA2F9EC8E4}"/>
              </a:ext>
            </a:extLst>
          </p:cNvPr>
          <p:cNvSpPr txBox="1">
            <a:spLocks/>
          </p:cNvSpPr>
          <p:nvPr/>
        </p:nvSpPr>
        <p:spPr>
          <a:xfrm>
            <a:off x="595244" y="1881137"/>
            <a:ext cx="3436817" cy="3203753"/>
          </a:xfrm>
          <a:prstGeom prst="rect">
            <a:avLst/>
          </a:prstGeom>
          <a:noFill/>
          <a:ln>
            <a:noFill/>
          </a:ln>
        </p:spPr>
        <p:txBody>
          <a:bodyPr spcFirstLastPara="1" wrap="square" lIns="91433" tIns="45700" rIns="91433" bIns="45700" anchor="t" anchorCtr="0">
            <a:noAutofit/>
          </a:bodyPr>
          <a:lstStyle>
            <a:defPPr marR="0" lvl="0" algn="l" rtl="0">
              <a:lnSpc>
                <a:spcPct val="100000"/>
              </a:lnSpc>
              <a:spcBef>
                <a:spcPts val="0"/>
              </a:spcBef>
              <a:spcAft>
                <a:spcPts val="0"/>
              </a:spcAft>
              <a:defRPr/>
            </a:defPPr>
            <a:lvl1pPr marL="342900" marR="0" lvl="0" indent="-3429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1pPr>
            <a:lvl2pPr marL="742950" marR="0" lvl="1" indent="-28575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2pPr>
            <a:lvl3pPr marL="1143000" marR="0" lvl="2"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3pPr>
            <a:lvl4pPr marL="1600200" marR="0" lvl="3"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4pPr>
            <a:lvl5pPr marL="2057400" marR="0" lvl="4"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5pPr>
            <a:lvl6pPr marL="2514600" marR="0" lvl="5"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6pPr>
            <a:lvl7pPr marL="2971800" marR="0" lvl="6"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7pPr>
            <a:lvl8pPr marL="3429000" marR="0" lvl="7"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8pPr>
            <a:lvl9pPr marL="3886200" marR="0" lvl="8" indent="-228600" algn="l" defTabSz="914400" rtl="0" eaLnBrk="1" latinLnBrk="0" hangingPunct="1">
              <a:lnSpc>
                <a:spcPct val="100000"/>
              </a:lnSpc>
              <a:spcBef>
                <a:spcPts val="0"/>
              </a:spcBef>
              <a:spcAft>
                <a:spcPts val="0"/>
              </a:spcAft>
              <a:buClr>
                <a:srgbClr val="000000"/>
              </a:buClr>
              <a:buFont typeface="Arial"/>
              <a:buChar char="•"/>
              <a:defRPr sz="1867" b="0" i="0" u="none" strike="noStrike" kern="1200" cap="none">
                <a:solidFill>
                  <a:srgbClr val="000000"/>
                </a:solidFill>
                <a:latin typeface="Arial"/>
                <a:ea typeface="Arial"/>
                <a:cs typeface="Arial"/>
                <a:sym typeface="Arial"/>
              </a:defRPr>
            </a:lvl9pPr>
          </a:lstStyle>
          <a:p>
            <a:pPr marL="0" indent="0">
              <a:lnSpc>
                <a:spcPct val="115000"/>
              </a:lnSpc>
              <a:buSzPts val="1100"/>
              <a:buFont typeface="Arial"/>
              <a:buNone/>
            </a:pPr>
            <a:r>
              <a:rPr lang="es-CL" sz="1600" b="1"/>
              <a:t>E</a:t>
            </a:r>
            <a:r>
              <a:rPr lang="es-CL" sz="1600" b="1" i="1"/>
              <a:t>n las enfermedades profesionales existe una relación directa de causa y efecto entre peligro (causa) y enfermedad (efecto)</a:t>
            </a:r>
            <a:r>
              <a:rPr lang="es-CL" sz="1600" i="1"/>
              <a:t>.</a:t>
            </a:r>
          </a:p>
          <a:p>
            <a:pPr marL="0" indent="0">
              <a:lnSpc>
                <a:spcPct val="115000"/>
              </a:lnSpc>
              <a:buClr>
                <a:schemeClr val="dk1"/>
              </a:buClr>
              <a:buSzPts val="1100"/>
              <a:buFont typeface="Arial"/>
              <a:buNone/>
            </a:pPr>
            <a:endParaRPr lang="es-CL" sz="1600" i="1"/>
          </a:p>
          <a:p>
            <a:pPr marL="0" indent="0">
              <a:lnSpc>
                <a:spcPct val="115000"/>
              </a:lnSpc>
              <a:buClr>
                <a:schemeClr val="dk1"/>
              </a:buClr>
              <a:buSzPts val="1100"/>
              <a:buFont typeface="Arial"/>
              <a:buNone/>
            </a:pPr>
            <a:r>
              <a:rPr lang="es-CL" sz="1600" b="1" i="1"/>
              <a:t>La relación con un factor causal específico en el trabajo ha sido plenamente establecida y el factor en cuestión puede identificarse, medirse y eventualmente controlarse</a:t>
            </a:r>
          </a:p>
          <a:p>
            <a:pPr marL="0" indent="0" algn="just">
              <a:lnSpc>
                <a:spcPct val="90000"/>
              </a:lnSpc>
              <a:spcBef>
                <a:spcPts val="1067"/>
              </a:spcBef>
              <a:buSzPts val="1400"/>
              <a:buFont typeface="Arial"/>
              <a:buNone/>
            </a:pPr>
            <a:endParaRPr lang="es-CL" sz="1600"/>
          </a:p>
        </p:txBody>
      </p:sp>
      <p:sp>
        <p:nvSpPr>
          <p:cNvPr id="8" name="Google Shape;128;p19">
            <a:extLst>
              <a:ext uri="{FF2B5EF4-FFF2-40B4-BE49-F238E27FC236}">
                <a16:creationId xmlns:a16="http://schemas.microsoft.com/office/drawing/2014/main" id="{3FB7C817-272A-3628-5C79-534EF3ADB47B}"/>
              </a:ext>
            </a:extLst>
          </p:cNvPr>
          <p:cNvSpPr txBox="1"/>
          <p:nvPr/>
        </p:nvSpPr>
        <p:spPr>
          <a:xfrm>
            <a:off x="417875" y="6342262"/>
            <a:ext cx="11341341" cy="284270"/>
          </a:xfrm>
          <a:prstGeom prst="rect">
            <a:avLst/>
          </a:prstGeom>
          <a:noFill/>
          <a:ln>
            <a:noFill/>
          </a:ln>
        </p:spPr>
        <p:txBody>
          <a:bodyPr spcFirstLastPara="1" wrap="square" lIns="91433" tIns="45700" rIns="91433"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50000"/>
              </a:lnSpc>
              <a:spcBef>
                <a:spcPts val="0"/>
              </a:spcBef>
              <a:spcAft>
                <a:spcPts val="0"/>
              </a:spcAft>
              <a:buClr>
                <a:schemeClr val="dk1"/>
              </a:buClr>
              <a:buSzPts val="1100"/>
              <a:buFont typeface="Arial"/>
              <a:buNone/>
            </a:pPr>
            <a:r>
              <a:rPr lang="es-CL" sz="1067">
                <a:solidFill>
                  <a:schemeClr val="dk1"/>
                </a:solidFill>
              </a:rPr>
              <a:t>Fuente. </a:t>
            </a:r>
            <a:r>
              <a:rPr lang="es-CL" sz="1067">
                <a:solidFill>
                  <a:schemeClr val="dk1"/>
                </a:solidFill>
                <a:latin typeface="Calibri"/>
                <a:ea typeface="Calibri"/>
                <a:cs typeface="Calibri"/>
                <a:sym typeface="Calibri"/>
              </a:rPr>
              <a:t>Identification and control of work-related diseases. Reporte del Comité de Expertos de la OMS reunidos en Ginebra 1985. </a:t>
            </a:r>
            <a:r>
              <a:rPr lang="es-CL" sz="1067">
                <a:solidFill>
                  <a:schemeClr val="dk1"/>
                </a:solidFill>
                <a:uFill>
                  <a:noFill/>
                </a:uFill>
                <a:latin typeface="Calibri"/>
                <a:ea typeface="Calibri"/>
                <a:cs typeface="Calibri"/>
                <a:sym typeface="Calibri"/>
                <a:hlinkClick r:id="rId2">
                  <a:extLst>
                    <a:ext uri="{A12FA001-AC4F-418D-AE19-62706E023703}">
                      <ahyp:hlinkClr xmlns:ahyp="http://schemas.microsoft.com/office/drawing/2018/hyperlinkcolor" val="tx"/>
                    </a:ext>
                  </a:extLst>
                </a:hlinkClick>
              </a:rPr>
              <a:t> </a:t>
            </a:r>
            <a:r>
              <a:rPr lang="es-CL" sz="1067" u="sng">
                <a:solidFill>
                  <a:schemeClr val="hlink"/>
                </a:solidFill>
                <a:latin typeface="Calibri"/>
                <a:ea typeface="Calibri"/>
                <a:cs typeface="Calibri"/>
                <a:sym typeface="Calibri"/>
                <a:hlinkClick r:id="rId2"/>
              </a:rPr>
              <a:t>https://iris.who.int/bitstream/handle/10665/40176/WHO_TRS_714.pdf</a:t>
            </a:r>
            <a:endParaRPr sz="1067" u="sng">
              <a:solidFill>
                <a:schemeClr val="hlink"/>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900"/>
              <a:buFont typeface="Arial"/>
              <a:buNone/>
            </a:pPr>
            <a:endParaRPr sz="1067">
              <a:solidFill>
                <a:schemeClr val="dk1"/>
              </a:solidFill>
              <a:latin typeface="Calibri"/>
              <a:ea typeface="Calibri"/>
              <a:cs typeface="Calibri"/>
              <a:sym typeface="Calibri"/>
            </a:endParaRPr>
          </a:p>
        </p:txBody>
      </p:sp>
      <p:sp>
        <p:nvSpPr>
          <p:cNvPr id="10" name="Google Shape;130;p19">
            <a:extLst>
              <a:ext uri="{FF2B5EF4-FFF2-40B4-BE49-F238E27FC236}">
                <a16:creationId xmlns:a16="http://schemas.microsoft.com/office/drawing/2014/main" id="{67152CF5-DDA5-5C42-F3C6-9412116B5FD8}"/>
              </a:ext>
            </a:extLst>
          </p:cNvPr>
          <p:cNvSpPr txBox="1"/>
          <p:nvPr/>
        </p:nvSpPr>
        <p:spPr>
          <a:xfrm>
            <a:off x="414821" y="910518"/>
            <a:ext cx="5984330" cy="68861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115000"/>
              </a:lnSpc>
            </a:pPr>
            <a:r>
              <a:rPr lang="es-CL" sz="2500" b="1" dirty="0" err="1">
                <a:solidFill>
                  <a:srgbClr val="980000"/>
                </a:solidFill>
                <a:latin typeface="Calibri"/>
                <a:ea typeface="Calibri"/>
                <a:cs typeface="Calibri"/>
                <a:sym typeface="Calibri"/>
              </a:rPr>
              <a:t>Enf</a:t>
            </a:r>
            <a:r>
              <a:rPr lang="es-CL" sz="2500" b="1" dirty="0">
                <a:solidFill>
                  <a:srgbClr val="980000"/>
                </a:solidFill>
                <a:latin typeface="Calibri"/>
                <a:ea typeface="Calibri"/>
                <a:cs typeface="Calibri"/>
                <a:sym typeface="Calibri"/>
              </a:rPr>
              <a:t>. Causadas por el Trabajo (</a:t>
            </a:r>
            <a:r>
              <a:rPr lang="es-CL" sz="2500" b="1" u="sng" dirty="0">
                <a:solidFill>
                  <a:srgbClr val="980000"/>
                </a:solidFill>
                <a:latin typeface="Calibri"/>
                <a:ea typeface="Calibri"/>
                <a:cs typeface="Calibri"/>
                <a:sym typeface="Calibri"/>
              </a:rPr>
              <a:t>Chile</a:t>
            </a:r>
            <a:r>
              <a:rPr lang="es-CL" sz="2500" b="1" dirty="0">
                <a:solidFill>
                  <a:srgbClr val="980000"/>
                </a:solidFill>
                <a:latin typeface="Calibri"/>
                <a:ea typeface="Calibri"/>
                <a:cs typeface="Calibri"/>
                <a:sym typeface="Calibri"/>
              </a:rPr>
              <a:t>)</a:t>
            </a:r>
            <a:endParaRPr lang="es-ES" sz="2500" b="1" dirty="0">
              <a:solidFill>
                <a:srgbClr val="980000"/>
              </a:solidFill>
              <a:latin typeface="Calibri"/>
              <a:ea typeface="Calibri"/>
              <a:cs typeface="Calibri"/>
            </a:endParaRPr>
          </a:p>
        </p:txBody>
      </p:sp>
      <p:sp>
        <p:nvSpPr>
          <p:cNvPr id="12" name="Google Shape;131;p19">
            <a:extLst>
              <a:ext uri="{FF2B5EF4-FFF2-40B4-BE49-F238E27FC236}">
                <a16:creationId xmlns:a16="http://schemas.microsoft.com/office/drawing/2014/main" id="{445171F6-0C48-015E-4C86-3275459CBA83}"/>
              </a:ext>
            </a:extLst>
          </p:cNvPr>
          <p:cNvSpPr txBox="1"/>
          <p:nvPr/>
        </p:nvSpPr>
        <p:spPr>
          <a:xfrm>
            <a:off x="6703200" y="911512"/>
            <a:ext cx="5056000" cy="694445"/>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r" rtl="0">
              <a:lnSpc>
                <a:spcPct val="115000"/>
              </a:lnSpc>
              <a:spcBef>
                <a:spcPts val="0"/>
              </a:spcBef>
              <a:spcAft>
                <a:spcPts val="0"/>
              </a:spcAft>
              <a:buNone/>
            </a:pPr>
            <a:r>
              <a:rPr lang="es-CL" sz="2533" b="1">
                <a:solidFill>
                  <a:srgbClr val="980000"/>
                </a:solidFill>
                <a:latin typeface="Calibri"/>
                <a:ea typeface="Calibri"/>
                <a:cs typeface="Calibri"/>
                <a:sym typeface="Calibri"/>
              </a:rPr>
              <a:t>Enf relacionadas con el Trabajo</a:t>
            </a:r>
            <a:endParaRPr sz="2533" b="1">
              <a:solidFill>
                <a:srgbClr val="980000"/>
              </a:solidFill>
              <a:latin typeface="Calibri"/>
              <a:ea typeface="Calibri"/>
              <a:cs typeface="Calibri"/>
              <a:sym typeface="Calibri"/>
            </a:endParaRPr>
          </a:p>
        </p:txBody>
      </p:sp>
      <p:sp>
        <p:nvSpPr>
          <p:cNvPr id="14" name="Google Shape;132;p19">
            <a:extLst>
              <a:ext uri="{FF2B5EF4-FFF2-40B4-BE49-F238E27FC236}">
                <a16:creationId xmlns:a16="http://schemas.microsoft.com/office/drawing/2014/main" id="{C71D3390-16EB-0A01-5075-4DA108E743DC}"/>
              </a:ext>
            </a:extLst>
          </p:cNvPr>
          <p:cNvSpPr txBox="1"/>
          <p:nvPr/>
        </p:nvSpPr>
        <p:spPr>
          <a:xfrm>
            <a:off x="7806682" y="1876334"/>
            <a:ext cx="3807600" cy="3077725"/>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r" rtl="0">
              <a:lnSpc>
                <a:spcPct val="115000"/>
              </a:lnSpc>
              <a:spcBef>
                <a:spcPts val="0"/>
              </a:spcBef>
              <a:spcAft>
                <a:spcPts val="0"/>
              </a:spcAft>
              <a:buNone/>
            </a:pPr>
            <a:r>
              <a:rPr lang="es-CL" sz="1600" b="1" i="1">
                <a:solidFill>
                  <a:schemeClr val="dk1"/>
                </a:solidFill>
              </a:rPr>
              <a:t>En las enfermedades relacionadas con el trabajo, el entorno laboral y el desempeño del trabajo contribuyen significativamente, pero como uno de varios factores, a la causalidad de una enfermedad multifactorial.</a:t>
            </a:r>
            <a:endParaRPr sz="1600" b="1" i="1">
              <a:solidFill>
                <a:schemeClr val="dk1"/>
              </a:solidFill>
            </a:endParaRPr>
          </a:p>
          <a:p>
            <a:pPr marL="0" lvl="0" indent="0" algn="r" rtl="0">
              <a:lnSpc>
                <a:spcPct val="115000"/>
              </a:lnSpc>
              <a:spcBef>
                <a:spcPts val="0"/>
              </a:spcBef>
              <a:spcAft>
                <a:spcPts val="0"/>
              </a:spcAft>
              <a:buNone/>
            </a:pPr>
            <a:endParaRPr sz="1600" b="1" i="1">
              <a:solidFill>
                <a:schemeClr val="dk1"/>
              </a:solidFill>
            </a:endParaRPr>
          </a:p>
          <a:p>
            <a:pPr marL="0" lvl="0" indent="0" algn="r" rtl="0">
              <a:lnSpc>
                <a:spcPct val="115000"/>
              </a:lnSpc>
              <a:spcBef>
                <a:spcPts val="0"/>
              </a:spcBef>
              <a:spcAft>
                <a:spcPts val="0"/>
              </a:spcAft>
              <a:buNone/>
            </a:pPr>
            <a:r>
              <a:rPr lang="es-CL" sz="1600" b="1" i="1">
                <a:solidFill>
                  <a:schemeClr val="dk1"/>
                </a:solidFill>
              </a:rPr>
              <a:t>Las enfermedades pueden tener una relación débil, inconsistente y poco clara con las condiciones de trabajo</a:t>
            </a:r>
            <a:endParaRPr sz="1600" b="1" i="1">
              <a:solidFill>
                <a:schemeClr val="dk1"/>
              </a:solidFill>
            </a:endParaRPr>
          </a:p>
        </p:txBody>
      </p:sp>
      <p:sp>
        <p:nvSpPr>
          <p:cNvPr id="16" name="Google Shape;133;p19">
            <a:extLst>
              <a:ext uri="{FF2B5EF4-FFF2-40B4-BE49-F238E27FC236}">
                <a16:creationId xmlns:a16="http://schemas.microsoft.com/office/drawing/2014/main" id="{924BC08D-F7A5-033B-F5BD-1230991B6323}"/>
              </a:ext>
            </a:extLst>
          </p:cNvPr>
          <p:cNvSpPr txBox="1"/>
          <p:nvPr/>
        </p:nvSpPr>
        <p:spPr>
          <a:xfrm>
            <a:off x="4496667" y="1882284"/>
            <a:ext cx="2570800" cy="1095644"/>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15000"/>
              </a:lnSpc>
              <a:spcBef>
                <a:spcPts val="0"/>
              </a:spcBef>
              <a:spcAft>
                <a:spcPts val="0"/>
              </a:spcAft>
              <a:buNone/>
            </a:pPr>
            <a:r>
              <a:rPr lang="es-CL" sz="1200" b="1" i="1">
                <a:solidFill>
                  <a:schemeClr val="dk1"/>
                </a:solidFill>
              </a:rPr>
              <a:t>En el medio del espectro hay una posible relación causal pero la fuerza y ​​magnitud de la misma pueden variar</a:t>
            </a:r>
            <a:endParaRPr sz="1200" b="1" i="1">
              <a:solidFill>
                <a:schemeClr val="dk1"/>
              </a:solidFill>
            </a:endParaRPr>
          </a:p>
        </p:txBody>
      </p:sp>
      <p:sp>
        <p:nvSpPr>
          <p:cNvPr id="2" name="CuadroTexto 1">
            <a:extLst>
              <a:ext uri="{FF2B5EF4-FFF2-40B4-BE49-F238E27FC236}">
                <a16:creationId xmlns:a16="http://schemas.microsoft.com/office/drawing/2014/main" id="{94B9B4D2-EAC4-A319-313F-CEAC35F0CAD9}"/>
              </a:ext>
            </a:extLst>
          </p:cNvPr>
          <p:cNvSpPr txBox="1"/>
          <p:nvPr/>
        </p:nvSpPr>
        <p:spPr>
          <a:xfrm>
            <a:off x="414618" y="5793441"/>
            <a:ext cx="1168773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000000"/>
                </a:solidFill>
                <a:latin typeface="Roboto Condensed"/>
                <a:ea typeface="Roboto Condensed"/>
                <a:cs typeface="Roboto Condensed"/>
              </a:rPr>
              <a:t>Nota: En Chile, la Ley N°16.744, define </a:t>
            </a:r>
            <a:r>
              <a:rPr lang="en-US" sz="1100" dirty="0" err="1">
                <a:solidFill>
                  <a:srgbClr val="000000"/>
                </a:solidFill>
                <a:latin typeface="Roboto Condensed"/>
                <a:ea typeface="Roboto Condensed"/>
                <a:cs typeface="Roboto Condensed"/>
              </a:rPr>
              <a:t>en</a:t>
            </a:r>
            <a:r>
              <a:rPr lang="en-US" sz="1100" dirty="0">
                <a:solidFill>
                  <a:srgbClr val="000000"/>
                </a:solidFill>
                <a:latin typeface="Roboto Condensed"/>
                <a:ea typeface="Roboto Condensed"/>
                <a:cs typeface="Roboto Condensed"/>
              </a:rPr>
              <a:t> el </a:t>
            </a:r>
            <a:r>
              <a:rPr lang="en-US" sz="1100" dirty="0" err="1">
                <a:solidFill>
                  <a:srgbClr val="000000"/>
                </a:solidFill>
                <a:latin typeface="Roboto Condensed"/>
                <a:ea typeface="Roboto Condensed"/>
                <a:cs typeface="Roboto Condensed"/>
              </a:rPr>
              <a:t>Artículo</a:t>
            </a:r>
            <a:r>
              <a:rPr lang="en-US" sz="1100" b="0" i="0" dirty="0">
                <a:solidFill>
                  <a:srgbClr val="000000"/>
                </a:solidFill>
                <a:latin typeface="Roboto Condensed"/>
                <a:ea typeface="Roboto Condensed"/>
                <a:cs typeface="Roboto Condensed"/>
              </a:rPr>
              <a:t> 7°.- Es </a:t>
            </a:r>
            <a:r>
              <a:rPr lang="en-US" sz="1100" b="0" i="0" dirty="0" err="1">
                <a:solidFill>
                  <a:srgbClr val="000000"/>
                </a:solidFill>
                <a:latin typeface="Roboto Condensed"/>
                <a:ea typeface="Roboto Condensed"/>
                <a:cs typeface="Roboto Condensed"/>
              </a:rPr>
              <a:t>enfermedad</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profesional</a:t>
            </a:r>
            <a:r>
              <a:rPr lang="en-US" sz="1100" b="0" i="0" dirty="0">
                <a:solidFill>
                  <a:srgbClr val="000000"/>
                </a:solidFill>
                <a:latin typeface="Roboto Condensed"/>
                <a:ea typeface="Roboto Condensed"/>
                <a:cs typeface="Roboto Condensed"/>
              </a:rPr>
              <a:t> la </a:t>
            </a:r>
            <a:r>
              <a:rPr lang="en-US" sz="1100" b="0" i="0" dirty="0" err="1">
                <a:solidFill>
                  <a:srgbClr val="000000"/>
                </a:solidFill>
                <a:latin typeface="Roboto Condensed"/>
                <a:ea typeface="Roboto Condensed"/>
                <a:cs typeface="Roboto Condensed"/>
              </a:rPr>
              <a:t>causada</a:t>
            </a:r>
            <a:r>
              <a:rPr lang="en-US" sz="1100" b="0" i="0" dirty="0">
                <a:solidFill>
                  <a:srgbClr val="000000"/>
                </a:solidFill>
                <a:latin typeface="Roboto Condensed"/>
                <a:ea typeface="Roboto Condensed"/>
                <a:cs typeface="Roboto Condensed"/>
              </a:rPr>
              <a:t> de </a:t>
            </a:r>
            <a:r>
              <a:rPr lang="en-US" sz="1100" b="0" i="0" dirty="0" err="1">
                <a:solidFill>
                  <a:srgbClr val="000000"/>
                </a:solidFill>
                <a:latin typeface="Roboto Condensed"/>
                <a:ea typeface="Roboto Condensed"/>
                <a:cs typeface="Roboto Condensed"/>
              </a:rPr>
              <a:t>una</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manera</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directa</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por</a:t>
            </a:r>
            <a:r>
              <a:rPr lang="en-US" sz="1100" b="0" i="0" dirty="0">
                <a:solidFill>
                  <a:srgbClr val="000000"/>
                </a:solidFill>
                <a:latin typeface="Roboto Condensed"/>
                <a:ea typeface="Roboto Condensed"/>
                <a:cs typeface="Roboto Condensed"/>
              </a:rPr>
              <a:t> el </a:t>
            </a:r>
            <a:r>
              <a:rPr lang="en-US" sz="1100" b="0" i="0" dirty="0" err="1">
                <a:solidFill>
                  <a:srgbClr val="000000"/>
                </a:solidFill>
                <a:latin typeface="Roboto Condensed"/>
                <a:ea typeface="Roboto Condensed"/>
                <a:cs typeface="Roboto Condensed"/>
              </a:rPr>
              <a:t>ejercicio</a:t>
            </a:r>
            <a:r>
              <a:rPr lang="en-US" sz="1100" b="0" i="0" dirty="0">
                <a:solidFill>
                  <a:srgbClr val="000000"/>
                </a:solidFill>
                <a:latin typeface="Roboto Condensed"/>
                <a:ea typeface="Roboto Condensed"/>
                <a:cs typeface="Roboto Condensed"/>
              </a:rPr>
              <a:t> de la </a:t>
            </a:r>
            <a:r>
              <a:rPr lang="en-US" sz="1100" b="0" i="0" dirty="0" err="1">
                <a:solidFill>
                  <a:srgbClr val="000000"/>
                </a:solidFill>
                <a:latin typeface="Roboto Condensed"/>
                <a:ea typeface="Roboto Condensed"/>
                <a:cs typeface="Roboto Condensed"/>
              </a:rPr>
              <a:t>profesión</a:t>
            </a:r>
            <a:r>
              <a:rPr lang="en-US" sz="1100" b="0" i="0" dirty="0">
                <a:solidFill>
                  <a:srgbClr val="000000"/>
                </a:solidFill>
                <a:latin typeface="Roboto Condensed"/>
                <a:ea typeface="Roboto Condensed"/>
                <a:cs typeface="Roboto Condensed"/>
              </a:rPr>
              <a:t> o el </a:t>
            </a:r>
            <a:r>
              <a:rPr lang="en-US" sz="1100" b="0" i="0" dirty="0" err="1">
                <a:solidFill>
                  <a:srgbClr val="000000"/>
                </a:solidFill>
                <a:latin typeface="Roboto Condensed"/>
                <a:ea typeface="Roboto Condensed"/>
                <a:cs typeface="Roboto Condensed"/>
              </a:rPr>
              <a:t>trabajo</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que</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realice</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una</a:t>
            </a:r>
            <a:r>
              <a:rPr lang="en-US" sz="1100" b="0" i="0" dirty="0">
                <a:solidFill>
                  <a:srgbClr val="000000"/>
                </a:solidFill>
                <a:latin typeface="Roboto Condensed"/>
                <a:ea typeface="Roboto Condensed"/>
                <a:cs typeface="Roboto Condensed"/>
              </a:rPr>
              <a:t> persona y </a:t>
            </a:r>
            <a:r>
              <a:rPr lang="en-US" sz="1100" b="0" i="0" dirty="0" err="1">
                <a:solidFill>
                  <a:srgbClr val="000000"/>
                </a:solidFill>
                <a:latin typeface="Roboto Condensed"/>
                <a:ea typeface="Roboto Condensed"/>
                <a:cs typeface="Roboto Condensed"/>
              </a:rPr>
              <a:t>que</a:t>
            </a:r>
            <a:r>
              <a:rPr lang="en-US" sz="1100" b="0" i="0" dirty="0">
                <a:solidFill>
                  <a:srgbClr val="000000"/>
                </a:solidFill>
                <a:latin typeface="Roboto Condensed"/>
                <a:ea typeface="Roboto Condensed"/>
                <a:cs typeface="Roboto Condensed"/>
              </a:rPr>
              <a:t> le </a:t>
            </a:r>
            <a:r>
              <a:rPr lang="en-US" sz="1100" b="0" i="0" dirty="0" err="1">
                <a:solidFill>
                  <a:srgbClr val="000000"/>
                </a:solidFill>
                <a:latin typeface="Roboto Condensed"/>
                <a:ea typeface="Roboto Condensed"/>
                <a:cs typeface="Roboto Condensed"/>
              </a:rPr>
              <a:t>produzca</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incapacidad</a:t>
            </a:r>
            <a:r>
              <a:rPr lang="en-US" sz="1100" b="0" i="0" dirty="0">
                <a:solidFill>
                  <a:srgbClr val="000000"/>
                </a:solidFill>
                <a:latin typeface="Roboto Condensed"/>
                <a:ea typeface="Roboto Condensed"/>
                <a:cs typeface="Roboto Condensed"/>
              </a:rPr>
              <a:t> o </a:t>
            </a:r>
            <a:r>
              <a:rPr lang="en-US" sz="1100" b="0" i="0" dirty="0" err="1">
                <a:solidFill>
                  <a:srgbClr val="000000"/>
                </a:solidFill>
                <a:latin typeface="Roboto Condensed"/>
                <a:ea typeface="Roboto Condensed"/>
                <a:cs typeface="Roboto Condensed"/>
              </a:rPr>
              <a:t>muerte</a:t>
            </a:r>
            <a:r>
              <a:rPr lang="en-US" sz="1100" b="0" i="0" dirty="0">
                <a:solidFill>
                  <a:srgbClr val="000000"/>
                </a:solidFill>
                <a:latin typeface="Roboto Condensed"/>
                <a:ea typeface="Roboto Condensed"/>
                <a:cs typeface="Roboto Condensed"/>
              </a:rPr>
              <a:t>.</a:t>
            </a:r>
            <a:r>
              <a:rPr lang="en-US" sz="1100" dirty="0">
                <a:solidFill>
                  <a:srgbClr val="000000"/>
                </a:solidFill>
                <a:latin typeface="Roboto Condensed"/>
                <a:ea typeface="Roboto Condensed"/>
                <a:cs typeface="Roboto Condensed"/>
              </a:rPr>
              <a:t> </a:t>
            </a:r>
            <a:r>
              <a:rPr lang="en-US" sz="1100" b="0" i="0" dirty="0">
                <a:solidFill>
                  <a:srgbClr val="000000"/>
                </a:solidFill>
                <a:latin typeface="Roboto Condensed"/>
                <a:ea typeface="Roboto Condensed"/>
                <a:cs typeface="Roboto Condensed"/>
              </a:rPr>
              <a:t>El </a:t>
            </a:r>
            <a:r>
              <a:rPr lang="en-US" sz="1100" b="0" i="0" dirty="0" err="1">
                <a:solidFill>
                  <a:srgbClr val="000000"/>
                </a:solidFill>
                <a:latin typeface="Roboto Condensed"/>
                <a:ea typeface="Roboto Condensed"/>
                <a:cs typeface="Roboto Condensed"/>
              </a:rPr>
              <a:t>Reglamento</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enumerará</a:t>
            </a:r>
            <a:r>
              <a:rPr lang="en-US" sz="1100" b="0" i="0" dirty="0">
                <a:solidFill>
                  <a:srgbClr val="000000"/>
                </a:solidFill>
                <a:latin typeface="Roboto Condensed"/>
                <a:ea typeface="Roboto Condensed"/>
                <a:cs typeface="Roboto Condensed"/>
              </a:rPr>
              <a:t> las </a:t>
            </a:r>
            <a:r>
              <a:rPr lang="en-US" sz="1100" b="0" i="0" dirty="0" err="1">
                <a:solidFill>
                  <a:srgbClr val="000000"/>
                </a:solidFill>
                <a:latin typeface="Roboto Condensed"/>
                <a:ea typeface="Roboto Condensed"/>
                <a:cs typeface="Roboto Condensed"/>
              </a:rPr>
              <a:t>enfermedades</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que</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deberán</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considerarse</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como</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profesionales</a:t>
            </a:r>
            <a:r>
              <a:rPr lang="en-US" sz="1100" b="0" i="0" dirty="0">
                <a:solidFill>
                  <a:srgbClr val="000000"/>
                </a:solidFill>
                <a:latin typeface="Roboto Condensed"/>
                <a:ea typeface="Roboto Condensed"/>
                <a:cs typeface="Roboto Condensed"/>
              </a:rPr>
              <a:t>. Esta </a:t>
            </a:r>
            <a:r>
              <a:rPr lang="en-US" sz="1100" b="0" i="0" dirty="0" err="1">
                <a:solidFill>
                  <a:srgbClr val="000000"/>
                </a:solidFill>
                <a:latin typeface="Roboto Condensed"/>
                <a:ea typeface="Roboto Condensed"/>
                <a:cs typeface="Roboto Condensed"/>
              </a:rPr>
              <a:t>enumeración</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deberá</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revisarse</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por</a:t>
            </a:r>
            <a:r>
              <a:rPr lang="en-US" sz="1100" b="0" i="0" dirty="0">
                <a:solidFill>
                  <a:srgbClr val="000000"/>
                </a:solidFill>
                <a:latin typeface="Roboto Condensed"/>
                <a:ea typeface="Roboto Condensed"/>
                <a:cs typeface="Roboto Condensed"/>
              </a:rPr>
              <a:t> lo </a:t>
            </a:r>
            <a:r>
              <a:rPr lang="en-US" sz="1100" b="0" i="0" dirty="0" err="1">
                <a:solidFill>
                  <a:srgbClr val="000000"/>
                </a:solidFill>
                <a:latin typeface="Roboto Condensed"/>
                <a:ea typeface="Roboto Condensed"/>
                <a:cs typeface="Roboto Condensed"/>
              </a:rPr>
              <a:t>menos</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cada</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tres</a:t>
            </a:r>
            <a:r>
              <a:rPr lang="en-US" sz="1100" b="0" i="0" dirty="0">
                <a:solidFill>
                  <a:srgbClr val="000000"/>
                </a:solidFill>
                <a:latin typeface="Roboto Condensed"/>
                <a:ea typeface="Roboto Condensed"/>
                <a:cs typeface="Roboto Condensed"/>
              </a:rPr>
              <a:t> </a:t>
            </a:r>
            <a:r>
              <a:rPr lang="en-US" sz="1100" b="0" i="0" dirty="0" err="1">
                <a:solidFill>
                  <a:srgbClr val="000000"/>
                </a:solidFill>
                <a:latin typeface="Roboto Condensed"/>
                <a:ea typeface="Roboto Condensed"/>
                <a:cs typeface="Roboto Condensed"/>
              </a:rPr>
              <a:t>años</a:t>
            </a:r>
            <a:endParaRPr lang="en-US" sz="1100" b="0" i="0" dirty="0">
              <a:solidFill>
                <a:srgbClr val="000000"/>
              </a:solidFill>
              <a:latin typeface="Roboto Condensed"/>
              <a:ea typeface="Roboto Condensed"/>
              <a:cs typeface="Roboto Condensed"/>
            </a:endParaRPr>
          </a:p>
          <a:p>
            <a:pPr algn="ctr"/>
            <a:endParaRPr lang="es-ES" sz="1100"/>
          </a:p>
        </p:txBody>
      </p:sp>
      <p:cxnSp>
        <p:nvCxnSpPr>
          <p:cNvPr id="3" name="Conector recto de flecha 2">
            <a:extLst>
              <a:ext uri="{FF2B5EF4-FFF2-40B4-BE49-F238E27FC236}">
                <a16:creationId xmlns:a16="http://schemas.microsoft.com/office/drawing/2014/main" id="{C84D9DED-4CDE-11D5-3F8D-64D063FC7002}"/>
              </a:ext>
            </a:extLst>
          </p:cNvPr>
          <p:cNvCxnSpPr/>
          <p:nvPr/>
        </p:nvCxnSpPr>
        <p:spPr>
          <a:xfrm>
            <a:off x="593911" y="1591235"/>
            <a:ext cx="11015382" cy="11205"/>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062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53327" y="281141"/>
            <a:ext cx="11375321" cy="430887"/>
          </a:xfrm>
        </p:spPr>
        <p:txBody>
          <a:bodyPr/>
          <a:lstStyle/>
          <a:p>
            <a:pPr algn="l"/>
            <a:r>
              <a:rPr lang="es-MX" dirty="0">
                <a:latin typeface="Arial"/>
                <a:cs typeface="Arial"/>
              </a:rPr>
              <a:t>Contexto. Instructivos de Calificación de EP en Chile</a:t>
            </a:r>
            <a:endParaRPr lang="es-ES" dirty="0"/>
          </a:p>
        </p:txBody>
      </p:sp>
      <p:cxnSp>
        <p:nvCxnSpPr>
          <p:cNvPr id="3" name="Conector recto de flecha 2"/>
          <p:cNvCxnSpPr/>
          <p:nvPr/>
        </p:nvCxnSpPr>
        <p:spPr>
          <a:xfrm>
            <a:off x="407368" y="4581128"/>
            <a:ext cx="1152128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 name="CuadroTexto 4"/>
          <p:cNvSpPr txBox="1"/>
          <p:nvPr/>
        </p:nvSpPr>
        <p:spPr>
          <a:xfrm>
            <a:off x="500321" y="3901699"/>
            <a:ext cx="1476815" cy="369332"/>
          </a:xfrm>
          <a:prstGeom prst="rect">
            <a:avLst/>
          </a:prstGeom>
          <a:noFill/>
          <a:ln>
            <a:solidFill>
              <a:schemeClr val="bg1">
                <a:lumMod val="85000"/>
              </a:schemeClr>
            </a:solidFill>
          </a:ln>
        </p:spPr>
        <p:txBody>
          <a:bodyPr wrap="none" rtlCol="0">
            <a:spAutoFit/>
          </a:bodyPr>
          <a:lstStyle/>
          <a:p>
            <a:r>
              <a:rPr lang="es-MX" dirty="0"/>
              <a:t>Ley N° 16.744</a:t>
            </a:r>
            <a:endParaRPr lang="es-CL" dirty="0"/>
          </a:p>
        </p:txBody>
      </p:sp>
      <p:cxnSp>
        <p:nvCxnSpPr>
          <p:cNvPr id="8" name="Conector recto 7"/>
          <p:cNvCxnSpPr/>
          <p:nvPr/>
        </p:nvCxnSpPr>
        <p:spPr>
          <a:xfrm>
            <a:off x="1199456" y="4365104"/>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 name="CuadroTexto 9"/>
          <p:cNvSpPr txBox="1"/>
          <p:nvPr/>
        </p:nvSpPr>
        <p:spPr>
          <a:xfrm>
            <a:off x="873084" y="4859868"/>
            <a:ext cx="652743" cy="369332"/>
          </a:xfrm>
          <a:prstGeom prst="rect">
            <a:avLst/>
          </a:prstGeom>
          <a:noFill/>
        </p:spPr>
        <p:txBody>
          <a:bodyPr wrap="none" rtlCol="0">
            <a:spAutoFit/>
          </a:bodyPr>
          <a:lstStyle/>
          <a:p>
            <a:r>
              <a:rPr lang="es-MX" dirty="0"/>
              <a:t>1968</a:t>
            </a:r>
            <a:endParaRPr lang="es-CL" dirty="0"/>
          </a:p>
        </p:txBody>
      </p:sp>
      <p:sp>
        <p:nvSpPr>
          <p:cNvPr id="11" name="CuadroTexto 10"/>
          <p:cNvSpPr txBox="1"/>
          <p:nvPr/>
        </p:nvSpPr>
        <p:spPr>
          <a:xfrm>
            <a:off x="2181279" y="3502750"/>
            <a:ext cx="1450846" cy="646331"/>
          </a:xfrm>
          <a:prstGeom prst="rect">
            <a:avLst/>
          </a:prstGeom>
          <a:noFill/>
          <a:ln>
            <a:solidFill>
              <a:schemeClr val="bg1">
                <a:lumMod val="85000"/>
              </a:schemeClr>
            </a:solidFill>
          </a:ln>
        </p:spPr>
        <p:txBody>
          <a:bodyPr wrap="none" rtlCol="0">
            <a:spAutoFit/>
          </a:bodyPr>
          <a:lstStyle/>
          <a:p>
            <a:pPr algn="ctr"/>
            <a:r>
              <a:rPr lang="es-MX" dirty="0"/>
              <a:t>Circular 3G40</a:t>
            </a:r>
          </a:p>
          <a:p>
            <a:pPr algn="ctr"/>
            <a:r>
              <a:rPr lang="es-MX" dirty="0" err="1"/>
              <a:t>Minsal</a:t>
            </a:r>
            <a:endParaRPr lang="es-CL" dirty="0"/>
          </a:p>
        </p:txBody>
      </p:sp>
      <p:cxnSp>
        <p:nvCxnSpPr>
          <p:cNvPr id="12" name="Conector recto 11"/>
          <p:cNvCxnSpPr/>
          <p:nvPr/>
        </p:nvCxnSpPr>
        <p:spPr>
          <a:xfrm>
            <a:off x="2906703" y="4365104"/>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CuadroTexto 12"/>
          <p:cNvSpPr txBox="1"/>
          <p:nvPr/>
        </p:nvSpPr>
        <p:spPr>
          <a:xfrm>
            <a:off x="2580331" y="4859868"/>
            <a:ext cx="652743" cy="369332"/>
          </a:xfrm>
          <a:prstGeom prst="rect">
            <a:avLst/>
          </a:prstGeom>
          <a:noFill/>
        </p:spPr>
        <p:txBody>
          <a:bodyPr wrap="none" rtlCol="0">
            <a:spAutoFit/>
          </a:bodyPr>
          <a:lstStyle/>
          <a:p>
            <a:r>
              <a:rPr lang="es-MX" dirty="0"/>
              <a:t>1983</a:t>
            </a:r>
            <a:endParaRPr lang="es-CL" dirty="0"/>
          </a:p>
        </p:txBody>
      </p:sp>
      <p:pic>
        <p:nvPicPr>
          <p:cNvPr id="14" name="Imagen 13"/>
          <p:cNvPicPr>
            <a:picLocks noChangeAspect="1"/>
          </p:cNvPicPr>
          <p:nvPr/>
        </p:nvPicPr>
        <p:blipFill>
          <a:blip r:embed="rId2"/>
          <a:stretch>
            <a:fillRect/>
          </a:stretch>
        </p:blipFill>
        <p:spPr>
          <a:xfrm>
            <a:off x="1793988" y="1638480"/>
            <a:ext cx="2225428" cy="1548597"/>
          </a:xfrm>
          <a:prstGeom prst="rect">
            <a:avLst/>
          </a:prstGeom>
        </p:spPr>
      </p:pic>
      <p:sp>
        <p:nvSpPr>
          <p:cNvPr id="15" name="CuadroTexto 14"/>
          <p:cNvSpPr txBox="1"/>
          <p:nvPr/>
        </p:nvSpPr>
        <p:spPr>
          <a:xfrm>
            <a:off x="8414683" y="3502750"/>
            <a:ext cx="1421992" cy="646331"/>
          </a:xfrm>
          <a:prstGeom prst="rect">
            <a:avLst/>
          </a:prstGeom>
          <a:noFill/>
          <a:ln>
            <a:solidFill>
              <a:schemeClr val="bg1">
                <a:lumMod val="85000"/>
              </a:schemeClr>
            </a:solidFill>
          </a:ln>
        </p:spPr>
        <p:txBody>
          <a:bodyPr wrap="none" rtlCol="0">
            <a:spAutoFit/>
          </a:bodyPr>
          <a:lstStyle/>
          <a:p>
            <a:pPr algn="ctr"/>
            <a:r>
              <a:rPr lang="es-MX" dirty="0"/>
              <a:t>Circular 3167</a:t>
            </a:r>
          </a:p>
          <a:p>
            <a:pPr algn="ctr"/>
            <a:r>
              <a:rPr lang="es-MX" dirty="0"/>
              <a:t>SUSESO</a:t>
            </a:r>
            <a:endParaRPr lang="es-CL" dirty="0"/>
          </a:p>
        </p:txBody>
      </p:sp>
      <p:cxnSp>
        <p:nvCxnSpPr>
          <p:cNvPr id="16" name="Conector recto 15"/>
          <p:cNvCxnSpPr/>
          <p:nvPr/>
        </p:nvCxnSpPr>
        <p:spPr>
          <a:xfrm>
            <a:off x="9125680" y="4365104"/>
            <a:ext cx="0" cy="43204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CuadroTexto 16"/>
          <p:cNvSpPr txBox="1"/>
          <p:nvPr/>
        </p:nvSpPr>
        <p:spPr>
          <a:xfrm>
            <a:off x="8799308" y="4859868"/>
            <a:ext cx="652743" cy="369332"/>
          </a:xfrm>
          <a:prstGeom prst="rect">
            <a:avLst/>
          </a:prstGeom>
          <a:noFill/>
        </p:spPr>
        <p:txBody>
          <a:bodyPr wrap="none" rtlCol="0">
            <a:spAutoFit/>
          </a:bodyPr>
          <a:lstStyle/>
          <a:p>
            <a:r>
              <a:rPr lang="es-MX" dirty="0"/>
              <a:t>2015</a:t>
            </a:r>
            <a:endParaRPr lang="es-CL" dirty="0"/>
          </a:p>
        </p:txBody>
      </p:sp>
      <p:pic>
        <p:nvPicPr>
          <p:cNvPr id="18" name="Imagen 17"/>
          <p:cNvPicPr>
            <a:picLocks noChangeAspect="1"/>
          </p:cNvPicPr>
          <p:nvPr/>
        </p:nvPicPr>
        <p:blipFill>
          <a:blip r:embed="rId3"/>
          <a:stretch>
            <a:fillRect/>
          </a:stretch>
        </p:blipFill>
        <p:spPr>
          <a:xfrm>
            <a:off x="8112224" y="1764834"/>
            <a:ext cx="2139322" cy="1492837"/>
          </a:xfrm>
          <a:prstGeom prst="rect">
            <a:avLst/>
          </a:prstGeom>
          <a:ln>
            <a:solidFill>
              <a:schemeClr val="bg1">
                <a:lumMod val="50000"/>
              </a:schemeClr>
            </a:solidFill>
          </a:ln>
        </p:spPr>
      </p:pic>
      <p:sp>
        <p:nvSpPr>
          <p:cNvPr id="19" name="Abrir llave 18"/>
          <p:cNvSpPr/>
          <p:nvPr/>
        </p:nvSpPr>
        <p:spPr>
          <a:xfrm rot="16200000">
            <a:off x="5735654" y="2514560"/>
            <a:ext cx="576064" cy="620398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p>
        </p:txBody>
      </p:sp>
      <p:sp>
        <p:nvSpPr>
          <p:cNvPr id="20" name="CuadroTexto 19"/>
          <p:cNvSpPr txBox="1"/>
          <p:nvPr/>
        </p:nvSpPr>
        <p:spPr>
          <a:xfrm>
            <a:off x="5335837" y="5970743"/>
            <a:ext cx="1375698" cy="369332"/>
          </a:xfrm>
          <a:prstGeom prst="rect">
            <a:avLst/>
          </a:prstGeom>
          <a:solidFill>
            <a:schemeClr val="bg1"/>
          </a:solidFill>
          <a:ln>
            <a:solidFill>
              <a:schemeClr val="bg1">
                <a:lumMod val="85000"/>
              </a:schemeClr>
            </a:solidFill>
          </a:ln>
        </p:spPr>
        <p:txBody>
          <a:bodyPr wrap="none" rtlCol="0">
            <a:spAutoFit/>
          </a:bodyPr>
          <a:lstStyle/>
          <a:p>
            <a:pPr algn="ctr"/>
            <a:r>
              <a:rPr lang="es-MX" b="1" dirty="0">
                <a:solidFill>
                  <a:srgbClr val="FF0000"/>
                </a:solidFill>
              </a:rPr>
              <a:t>¡¡¡32 años!!!</a:t>
            </a:r>
            <a:endParaRPr lang="es-CL" b="1" dirty="0">
              <a:solidFill>
                <a:srgbClr val="FF0000"/>
              </a:solidFill>
            </a:endParaRPr>
          </a:p>
        </p:txBody>
      </p:sp>
      <p:sp>
        <p:nvSpPr>
          <p:cNvPr id="2" name="CuadroTexto 2">
            <a:extLst>
              <a:ext uri="{FF2B5EF4-FFF2-40B4-BE49-F238E27FC236}">
                <a16:creationId xmlns:a16="http://schemas.microsoft.com/office/drawing/2014/main" id="{DFC11E28-2312-B9AF-429D-739749F73272}"/>
              </a:ext>
            </a:extLst>
          </p:cNvPr>
          <p:cNvSpPr txBox="1"/>
          <p:nvPr/>
        </p:nvSpPr>
        <p:spPr>
          <a:xfrm>
            <a:off x="545690" y="6518788"/>
            <a:ext cx="8421329"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t>Fuente: </a:t>
            </a:r>
            <a:r>
              <a:rPr lang="en-US" sz="1000" dirty="0">
                <a:latin typeface="Calibri"/>
                <a:ea typeface="Calibri"/>
                <a:cs typeface="Calibri"/>
              </a:rPr>
              <a:t>Mutual de </a:t>
            </a:r>
            <a:r>
              <a:rPr lang="en-US" sz="1000" dirty="0" err="1">
                <a:latin typeface="Calibri"/>
                <a:ea typeface="Calibri"/>
                <a:cs typeface="Calibri"/>
              </a:rPr>
              <a:t>Seguridad</a:t>
            </a:r>
            <a:r>
              <a:rPr lang="en-US" sz="1000" dirty="0">
                <a:latin typeface="Calibri"/>
                <a:ea typeface="Calibri"/>
                <a:cs typeface="Calibri"/>
              </a:rPr>
              <a:t>. </a:t>
            </a:r>
            <a:r>
              <a:rPr lang="en-US" sz="1000" dirty="0" err="1">
                <a:latin typeface="Calibri"/>
                <a:ea typeface="Calibri"/>
                <a:cs typeface="Calibri"/>
              </a:rPr>
              <a:t>Posición</a:t>
            </a:r>
            <a:r>
              <a:rPr lang="en-US" sz="1000" dirty="0">
                <a:latin typeface="Calibri"/>
                <a:ea typeface="Calibri"/>
                <a:cs typeface="Calibri"/>
              </a:rPr>
              <a:t> Mutual de </a:t>
            </a:r>
            <a:r>
              <a:rPr lang="en-US" sz="1000" dirty="0" err="1">
                <a:latin typeface="Calibri"/>
                <a:ea typeface="Calibri"/>
                <a:cs typeface="Calibri"/>
              </a:rPr>
              <a:t>Seguridad</a:t>
            </a:r>
            <a:r>
              <a:rPr lang="en-US" sz="1000" dirty="0">
                <a:latin typeface="Calibri"/>
                <a:ea typeface="Calibri"/>
                <a:cs typeface="Calibri"/>
              </a:rPr>
              <a:t> </a:t>
            </a:r>
            <a:r>
              <a:rPr lang="en-US" sz="1000" dirty="0" err="1">
                <a:latin typeface="Calibri"/>
                <a:ea typeface="Calibri"/>
                <a:cs typeface="Calibri"/>
              </a:rPr>
              <a:t>sobre</a:t>
            </a:r>
            <a:r>
              <a:rPr lang="en-US" sz="1000" dirty="0">
                <a:latin typeface="Calibri"/>
                <a:ea typeface="Calibri"/>
                <a:cs typeface="Calibri"/>
              </a:rPr>
              <a:t> </a:t>
            </a:r>
            <a:r>
              <a:rPr lang="en-US" sz="1000" dirty="0" err="1">
                <a:latin typeface="Calibri"/>
                <a:ea typeface="Calibri"/>
                <a:cs typeface="Calibri"/>
              </a:rPr>
              <a:t>Calificación</a:t>
            </a:r>
            <a:r>
              <a:rPr lang="en-US" sz="1000" dirty="0">
                <a:latin typeface="Calibri"/>
                <a:ea typeface="Calibri"/>
                <a:cs typeface="Calibri"/>
              </a:rPr>
              <a:t> de </a:t>
            </a:r>
            <a:r>
              <a:rPr lang="en-US" sz="1000" dirty="0" err="1">
                <a:latin typeface="Calibri"/>
                <a:ea typeface="Calibri"/>
                <a:cs typeface="Calibri"/>
              </a:rPr>
              <a:t>Enfermedades</a:t>
            </a:r>
            <a:r>
              <a:rPr lang="en-US" sz="1000" dirty="0">
                <a:latin typeface="Calibri"/>
                <a:ea typeface="Calibri"/>
                <a:cs typeface="Calibri"/>
              </a:rPr>
              <a:t> Profesionales. 2023</a:t>
            </a:r>
            <a:endParaRPr lang="en-US" sz="1000">
              <a:latin typeface="Calibri"/>
              <a:ea typeface="Calibri"/>
              <a:cs typeface="Calibri"/>
            </a:endParaRPr>
          </a:p>
        </p:txBody>
      </p:sp>
    </p:spTree>
    <p:extLst>
      <p:ext uri="{BB962C8B-B14F-4D97-AF65-F5344CB8AC3E}">
        <p14:creationId xmlns:p14="http://schemas.microsoft.com/office/powerpoint/2010/main" val="912603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53327" y="281141"/>
            <a:ext cx="11375321" cy="430887"/>
          </a:xfrm>
        </p:spPr>
        <p:txBody>
          <a:bodyPr/>
          <a:lstStyle/>
          <a:p>
            <a:pPr algn="l"/>
            <a:r>
              <a:rPr lang="es-MX" dirty="0">
                <a:latin typeface="Arial"/>
                <a:cs typeface="Arial"/>
              </a:rPr>
              <a:t>Reglas de Calificación de EP Vigentes al 2015</a:t>
            </a:r>
            <a:endParaRPr lang="es-MX" sz="2800" b="1" dirty="0">
              <a:highlight>
                <a:srgbClr val="FFFF00"/>
              </a:highlight>
              <a:latin typeface="Arial"/>
              <a:cs typeface="Arial"/>
            </a:endParaRPr>
          </a:p>
        </p:txBody>
      </p:sp>
      <p:pic>
        <p:nvPicPr>
          <p:cNvPr id="3" name="Imagen 2"/>
          <p:cNvPicPr>
            <a:picLocks noChangeAspect="1"/>
          </p:cNvPicPr>
          <p:nvPr/>
        </p:nvPicPr>
        <p:blipFill>
          <a:blip r:embed="rId2"/>
          <a:stretch>
            <a:fillRect/>
          </a:stretch>
        </p:blipFill>
        <p:spPr>
          <a:xfrm>
            <a:off x="558204" y="2068187"/>
            <a:ext cx="5682416" cy="3954192"/>
          </a:xfrm>
          <a:prstGeom prst="rect">
            <a:avLst/>
          </a:prstGeom>
        </p:spPr>
      </p:pic>
      <p:sp>
        <p:nvSpPr>
          <p:cNvPr id="9" name="Rectángulo 8"/>
          <p:cNvSpPr/>
          <p:nvPr/>
        </p:nvSpPr>
        <p:spPr>
          <a:xfrm>
            <a:off x="6453535" y="1602652"/>
            <a:ext cx="5737371" cy="3913059"/>
          </a:xfrm>
          <a:prstGeom prst="rect">
            <a:avLst/>
          </a:prstGeom>
        </p:spPr>
        <p:txBody>
          <a:bodyPr wrap="square" lIns="91440" tIns="45720" rIns="91440" bIns="45720" anchor="t">
            <a:spAutoFit/>
          </a:bodyPr>
          <a:lstStyle/>
          <a:p>
            <a:pPr>
              <a:lnSpc>
                <a:spcPct val="150000"/>
              </a:lnSpc>
            </a:pPr>
            <a:endParaRPr lang="es-CL" sz="2000" b="1" dirty="0"/>
          </a:p>
          <a:p>
            <a:pPr>
              <a:lnSpc>
                <a:spcPct val="150000"/>
              </a:lnSpc>
            </a:pPr>
            <a:r>
              <a:rPr lang="es-CL" sz="2800" b="1" dirty="0"/>
              <a:t>Foco en:</a:t>
            </a:r>
            <a:endParaRPr lang="es-CL" sz="2800" b="1" dirty="0">
              <a:cs typeface="Calibri"/>
            </a:endParaRPr>
          </a:p>
          <a:p>
            <a:pPr marL="285750" indent="-285750">
              <a:lnSpc>
                <a:spcPct val="150000"/>
              </a:lnSpc>
              <a:buFont typeface="Arial" panose="020B0604020202020204" pitchFamily="34" charset="0"/>
              <a:buChar char="•"/>
            </a:pPr>
            <a:r>
              <a:rPr lang="es-MX" sz="2400" dirty="0"/>
              <a:t>Órganos de los Sentidos</a:t>
            </a:r>
            <a:endParaRPr lang="es-MX" sz="2400">
              <a:cs typeface="Calibri"/>
            </a:endParaRPr>
          </a:p>
          <a:p>
            <a:pPr marL="742950" lvl="1" indent="-285750">
              <a:lnSpc>
                <a:spcPct val="150000"/>
              </a:lnSpc>
              <a:buFont typeface="Arial" panose="020B0604020202020204" pitchFamily="34" charset="0"/>
              <a:buChar char="•"/>
            </a:pPr>
            <a:r>
              <a:rPr lang="es-MX" sz="2400" dirty="0"/>
              <a:t>Visión</a:t>
            </a:r>
            <a:endParaRPr lang="es-MX" sz="2400">
              <a:cs typeface="Calibri"/>
            </a:endParaRPr>
          </a:p>
          <a:p>
            <a:pPr marL="742950" lvl="1" indent="-285750">
              <a:lnSpc>
                <a:spcPct val="150000"/>
              </a:lnSpc>
              <a:buFont typeface="Arial" panose="020B0604020202020204" pitchFamily="34" charset="0"/>
              <a:buChar char="•"/>
            </a:pPr>
            <a:r>
              <a:rPr lang="es-MX" sz="2400" dirty="0"/>
              <a:t>Audición y Equilibrio</a:t>
            </a:r>
            <a:endParaRPr lang="es-MX" sz="2400">
              <a:cs typeface="Calibri"/>
            </a:endParaRPr>
          </a:p>
          <a:p>
            <a:pPr marL="285750" indent="-285750">
              <a:lnSpc>
                <a:spcPct val="150000"/>
              </a:lnSpc>
              <a:buFont typeface="Arial" panose="020B0604020202020204" pitchFamily="34" charset="0"/>
              <a:buChar char="•"/>
            </a:pPr>
            <a:r>
              <a:rPr lang="es-MX" sz="2400" err="1"/>
              <a:t>Bronconeumopatías</a:t>
            </a:r>
            <a:r>
              <a:rPr lang="es-MX" sz="2400" dirty="0"/>
              <a:t> Ocupacionales</a:t>
            </a:r>
            <a:endParaRPr lang="es-MX" sz="2400">
              <a:cs typeface="Calibri"/>
            </a:endParaRPr>
          </a:p>
          <a:p>
            <a:pPr marL="285750" indent="-285750">
              <a:lnSpc>
                <a:spcPct val="150000"/>
              </a:lnSpc>
              <a:buFont typeface="Arial" panose="020B0604020202020204" pitchFamily="34" charset="0"/>
              <a:buChar char="•"/>
            </a:pPr>
            <a:r>
              <a:rPr lang="es-MX" sz="2400" dirty="0"/>
              <a:t>Lesiones de los Órganos del Movimiento</a:t>
            </a:r>
            <a:endParaRPr lang="es-MX" sz="2400" dirty="0">
              <a:cs typeface="Calibri"/>
            </a:endParaRPr>
          </a:p>
        </p:txBody>
      </p:sp>
      <p:sp>
        <p:nvSpPr>
          <p:cNvPr id="2" name="CuadroTexto 1">
            <a:extLst>
              <a:ext uri="{FF2B5EF4-FFF2-40B4-BE49-F238E27FC236}">
                <a16:creationId xmlns:a16="http://schemas.microsoft.com/office/drawing/2014/main" id="{4333CFD9-0F6E-AA27-25C2-DF785EF12B0D}"/>
              </a:ext>
            </a:extLst>
          </p:cNvPr>
          <p:cNvSpPr txBox="1"/>
          <p:nvPr/>
        </p:nvSpPr>
        <p:spPr>
          <a:xfrm>
            <a:off x="454572" y="861848"/>
            <a:ext cx="743344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800" b="1" dirty="0">
                <a:solidFill>
                  <a:srgbClr val="505050"/>
                </a:solidFill>
                <a:highlight>
                  <a:srgbClr val="FFFF00"/>
                </a:highlight>
                <a:latin typeface="Arial"/>
              </a:rPr>
              <a:t>Circular 3G40. 1983.</a:t>
            </a:r>
            <a:r>
              <a:rPr lang="es-ES" sz="2800" dirty="0">
                <a:solidFill>
                  <a:srgbClr val="505050"/>
                </a:solidFill>
                <a:highlight>
                  <a:srgbClr val="FFFF00"/>
                </a:highlight>
                <a:latin typeface="Arial"/>
                <a:cs typeface="Arial"/>
              </a:rPr>
              <a:t>​</a:t>
            </a:r>
            <a:endParaRPr lang="es-ES" dirty="0">
              <a:highlight>
                <a:srgbClr val="FFFF00"/>
              </a:highlight>
            </a:endParaRPr>
          </a:p>
        </p:txBody>
      </p:sp>
      <p:sp>
        <p:nvSpPr>
          <p:cNvPr id="4" name="CuadroTexto 3">
            <a:extLst>
              <a:ext uri="{FF2B5EF4-FFF2-40B4-BE49-F238E27FC236}">
                <a16:creationId xmlns:a16="http://schemas.microsoft.com/office/drawing/2014/main" id="{9745DDAA-C3B7-7880-1B7B-7795CBCE9FA9}"/>
              </a:ext>
            </a:extLst>
          </p:cNvPr>
          <p:cNvSpPr txBox="1"/>
          <p:nvPr/>
        </p:nvSpPr>
        <p:spPr>
          <a:xfrm>
            <a:off x="559677" y="6484883"/>
            <a:ext cx="855016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Fuentes: https://www.suseso.cl/612/articles-39985_archivo_01.pdf</a:t>
            </a:r>
          </a:p>
        </p:txBody>
      </p:sp>
      <p:sp>
        <p:nvSpPr>
          <p:cNvPr id="6" name="CuadroTexto 5">
            <a:extLst>
              <a:ext uri="{FF2B5EF4-FFF2-40B4-BE49-F238E27FC236}">
                <a16:creationId xmlns:a16="http://schemas.microsoft.com/office/drawing/2014/main" id="{189C8130-E478-CC0E-9DCC-F7C268F1B246}"/>
              </a:ext>
            </a:extLst>
          </p:cNvPr>
          <p:cNvSpPr txBox="1"/>
          <p:nvPr/>
        </p:nvSpPr>
        <p:spPr>
          <a:xfrm>
            <a:off x="454573" y="1374228"/>
            <a:ext cx="534451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CL" sz="2000" b="1">
                <a:cs typeface="Segoe UI"/>
              </a:rPr>
              <a:t>Instructivo para la Calificación y </a:t>
            </a:r>
            <a:r>
              <a:rPr lang="en-US" sz="2000">
                <a:cs typeface="Segoe UI"/>
              </a:rPr>
              <a:t>​</a:t>
            </a:r>
          </a:p>
          <a:p>
            <a:r>
              <a:rPr lang="es-CL" sz="2000" b="1">
                <a:cs typeface="Segoe UI"/>
              </a:rPr>
              <a:t>Evaluación de las Enfermedades Profesionales. </a:t>
            </a:r>
          </a:p>
        </p:txBody>
      </p:sp>
    </p:spTree>
    <p:extLst>
      <p:ext uri="{BB962C8B-B14F-4D97-AF65-F5344CB8AC3E}">
        <p14:creationId xmlns:p14="http://schemas.microsoft.com/office/powerpoint/2010/main" val="289013299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27381" y="295871"/>
            <a:ext cx="11664619" cy="369332"/>
          </a:xfrm>
        </p:spPr>
        <p:txBody>
          <a:bodyPr/>
          <a:lstStyle/>
          <a:p>
            <a:pPr algn="l"/>
            <a:r>
              <a:rPr lang="es-MX" sz="2400">
                <a:latin typeface="Arial"/>
                <a:cs typeface="Arial"/>
              </a:rPr>
              <a:t>El Proceso de Calificación</a:t>
            </a:r>
            <a:r>
              <a:rPr lang="es-MX" sz="2400" b="1">
                <a:latin typeface="Arial"/>
                <a:cs typeface="Arial"/>
              </a:rPr>
              <a:t> </a:t>
            </a:r>
            <a:r>
              <a:rPr lang="es-MX" sz="2400">
                <a:latin typeface="Arial"/>
                <a:cs typeface="Arial"/>
              </a:rPr>
              <a:t>de EP vigente al año 2015</a:t>
            </a:r>
            <a:endParaRPr lang="es-MX" sz="2400" b="1">
              <a:latin typeface="Arial"/>
              <a:cs typeface="Arial"/>
            </a:endParaRPr>
          </a:p>
        </p:txBody>
      </p:sp>
      <p:cxnSp>
        <p:nvCxnSpPr>
          <p:cNvPr id="3" name="Conector recto de flecha 2">
            <a:extLst>
              <a:ext uri="{FF2B5EF4-FFF2-40B4-BE49-F238E27FC236}">
                <a16:creationId xmlns:a16="http://schemas.microsoft.com/office/drawing/2014/main" id="{3FD3E5DD-D5E9-D97F-4DC9-DDED846C145B}"/>
              </a:ext>
            </a:extLst>
          </p:cNvPr>
          <p:cNvCxnSpPr/>
          <p:nvPr/>
        </p:nvCxnSpPr>
        <p:spPr>
          <a:xfrm flipV="1">
            <a:off x="3539698" y="3497571"/>
            <a:ext cx="914400" cy="7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Gráfico 8" descr="Doctora contorno">
            <a:extLst>
              <a:ext uri="{FF2B5EF4-FFF2-40B4-BE49-F238E27FC236}">
                <a16:creationId xmlns:a16="http://schemas.microsoft.com/office/drawing/2014/main" id="{774BE5BB-A67C-D952-B8D2-22C9A8C0D9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58117" y="3050204"/>
            <a:ext cx="914400" cy="914400"/>
          </a:xfrm>
          <a:prstGeom prst="rect">
            <a:avLst/>
          </a:prstGeom>
        </p:spPr>
      </p:pic>
      <p:pic>
        <p:nvPicPr>
          <p:cNvPr id="9" name="Gráfico 9" descr="Usuario con relleno sólido">
            <a:extLst>
              <a:ext uri="{FF2B5EF4-FFF2-40B4-BE49-F238E27FC236}">
                <a16:creationId xmlns:a16="http://schemas.microsoft.com/office/drawing/2014/main" id="{FEB1D46D-DB6F-410D-FD53-F6D3A57B77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30214" y="2976462"/>
            <a:ext cx="914400" cy="914400"/>
          </a:xfrm>
          <a:prstGeom prst="rect">
            <a:avLst/>
          </a:prstGeom>
        </p:spPr>
      </p:pic>
      <p:sp>
        <p:nvSpPr>
          <p:cNvPr id="10" name="CuadroTexto 9">
            <a:extLst>
              <a:ext uri="{FF2B5EF4-FFF2-40B4-BE49-F238E27FC236}">
                <a16:creationId xmlns:a16="http://schemas.microsoft.com/office/drawing/2014/main" id="{E918608C-37BB-5F81-C9E7-17E23C409F82}"/>
              </a:ext>
            </a:extLst>
          </p:cNvPr>
          <p:cNvSpPr txBox="1"/>
          <p:nvPr/>
        </p:nvSpPr>
        <p:spPr>
          <a:xfrm>
            <a:off x="4510823" y="2269174"/>
            <a:ext cx="11208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Primera</a:t>
            </a:r>
          </a:p>
          <a:p>
            <a:pPr algn="ctr"/>
            <a:r>
              <a:rPr lang="es-ES" dirty="0">
                <a:cs typeface="Calibri"/>
              </a:rPr>
              <a:t>Consulta</a:t>
            </a:r>
          </a:p>
        </p:txBody>
      </p:sp>
      <p:cxnSp>
        <p:nvCxnSpPr>
          <p:cNvPr id="15" name="Conector recto de flecha 14">
            <a:extLst>
              <a:ext uri="{FF2B5EF4-FFF2-40B4-BE49-F238E27FC236}">
                <a16:creationId xmlns:a16="http://schemas.microsoft.com/office/drawing/2014/main" id="{7BFFAD3A-E7AE-22D8-9EFF-7AD2C62C538C}"/>
              </a:ext>
            </a:extLst>
          </p:cNvPr>
          <p:cNvCxnSpPr>
            <a:cxnSpLocks/>
          </p:cNvCxnSpPr>
          <p:nvPr/>
        </p:nvCxnSpPr>
        <p:spPr>
          <a:xfrm flipV="1">
            <a:off x="6119818" y="3559021"/>
            <a:ext cx="914400" cy="7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Gráfico 16" descr="Trabajadora de oficina con relleno sólido">
            <a:extLst>
              <a:ext uri="{FF2B5EF4-FFF2-40B4-BE49-F238E27FC236}">
                <a16:creationId xmlns:a16="http://schemas.microsoft.com/office/drawing/2014/main" id="{EC9BAE2B-1C44-7F72-28C6-6AC956056A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83251" y="3034846"/>
            <a:ext cx="914400" cy="914400"/>
          </a:xfrm>
          <a:prstGeom prst="rect">
            <a:avLst/>
          </a:prstGeom>
        </p:spPr>
      </p:pic>
      <p:sp>
        <p:nvSpPr>
          <p:cNvPr id="17" name="CuadroTexto 16">
            <a:extLst>
              <a:ext uri="{FF2B5EF4-FFF2-40B4-BE49-F238E27FC236}">
                <a16:creationId xmlns:a16="http://schemas.microsoft.com/office/drawing/2014/main" id="{083E1C3C-4BF8-5C6D-31E1-6F0B52C21913}"/>
              </a:ext>
            </a:extLst>
          </p:cNvPr>
          <p:cNvSpPr txBox="1"/>
          <p:nvPr/>
        </p:nvSpPr>
        <p:spPr>
          <a:xfrm>
            <a:off x="9968718" y="2130675"/>
            <a:ext cx="152788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Evaluación</a:t>
            </a:r>
          </a:p>
          <a:p>
            <a:pPr algn="ctr"/>
            <a:r>
              <a:rPr lang="es-ES" dirty="0">
                <a:cs typeface="Calibri"/>
              </a:rPr>
              <a:t>Puesto de</a:t>
            </a:r>
          </a:p>
          <a:p>
            <a:pPr algn="ctr"/>
            <a:r>
              <a:rPr lang="es-ES" dirty="0">
                <a:cs typeface="Calibri"/>
              </a:rPr>
              <a:t>Trabajo</a:t>
            </a:r>
          </a:p>
        </p:txBody>
      </p:sp>
      <p:sp>
        <p:nvSpPr>
          <p:cNvPr id="26" name="CuadroTexto 25">
            <a:extLst>
              <a:ext uri="{FF2B5EF4-FFF2-40B4-BE49-F238E27FC236}">
                <a16:creationId xmlns:a16="http://schemas.microsoft.com/office/drawing/2014/main" id="{A76390A3-4D0F-D4F3-3E7B-F1F3C5BB935D}"/>
              </a:ext>
            </a:extLst>
          </p:cNvPr>
          <p:cNvSpPr txBox="1"/>
          <p:nvPr/>
        </p:nvSpPr>
        <p:spPr>
          <a:xfrm>
            <a:off x="2412293" y="2665514"/>
            <a:ext cx="14035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Trabajador</a:t>
            </a:r>
          </a:p>
        </p:txBody>
      </p:sp>
      <p:sp>
        <p:nvSpPr>
          <p:cNvPr id="29" name="Rectángulo: esquina doblada 28">
            <a:extLst>
              <a:ext uri="{FF2B5EF4-FFF2-40B4-BE49-F238E27FC236}">
                <a16:creationId xmlns:a16="http://schemas.microsoft.com/office/drawing/2014/main" id="{EBB6BF67-E697-17A5-9A6C-FB641DB4974C}"/>
              </a:ext>
            </a:extLst>
          </p:cNvPr>
          <p:cNvSpPr/>
          <p:nvPr/>
        </p:nvSpPr>
        <p:spPr>
          <a:xfrm>
            <a:off x="2774009" y="1583968"/>
            <a:ext cx="651387" cy="909483"/>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rgbClr val="000000"/>
                </a:solidFill>
                <a:cs typeface="Calibri"/>
              </a:rPr>
              <a:t>DIEP</a:t>
            </a:r>
            <a:endParaRPr lang="es-ES" dirty="0">
              <a:solidFill>
                <a:srgbClr val="000000"/>
              </a:solidFill>
            </a:endParaRPr>
          </a:p>
        </p:txBody>
      </p:sp>
      <p:sp>
        <p:nvSpPr>
          <p:cNvPr id="30" name="Rectángulo: esquina doblada 29">
            <a:extLst>
              <a:ext uri="{FF2B5EF4-FFF2-40B4-BE49-F238E27FC236}">
                <a16:creationId xmlns:a16="http://schemas.microsoft.com/office/drawing/2014/main" id="{E3357F0C-5AD7-2CEF-EDB9-031873463C97}"/>
              </a:ext>
            </a:extLst>
          </p:cNvPr>
          <p:cNvSpPr/>
          <p:nvPr/>
        </p:nvSpPr>
        <p:spPr>
          <a:xfrm>
            <a:off x="2774010" y="4668839"/>
            <a:ext cx="761999" cy="909482"/>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dirty="0">
                <a:solidFill>
                  <a:srgbClr val="000000"/>
                </a:solidFill>
                <a:cs typeface="Calibri"/>
              </a:rPr>
              <a:t>RECA</a:t>
            </a:r>
            <a:endParaRPr lang="es-ES" dirty="0">
              <a:solidFill>
                <a:srgbClr val="000000"/>
              </a:solidFill>
            </a:endParaRPr>
          </a:p>
        </p:txBody>
      </p:sp>
      <p:cxnSp>
        <p:nvCxnSpPr>
          <p:cNvPr id="31" name="Conector recto de flecha 30">
            <a:extLst>
              <a:ext uri="{FF2B5EF4-FFF2-40B4-BE49-F238E27FC236}">
                <a16:creationId xmlns:a16="http://schemas.microsoft.com/office/drawing/2014/main" id="{CA3FA829-1AE0-3A8B-E48D-9A5F6ADC63A2}"/>
              </a:ext>
            </a:extLst>
          </p:cNvPr>
          <p:cNvCxnSpPr>
            <a:cxnSpLocks/>
          </p:cNvCxnSpPr>
          <p:nvPr/>
        </p:nvCxnSpPr>
        <p:spPr>
          <a:xfrm flipH="1">
            <a:off x="3693182" y="4010653"/>
            <a:ext cx="3753030" cy="1232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Gráfico 20" descr="Doctora con relleno sólido">
            <a:extLst>
              <a:ext uri="{FF2B5EF4-FFF2-40B4-BE49-F238E27FC236}">
                <a16:creationId xmlns:a16="http://schemas.microsoft.com/office/drawing/2014/main" id="{7D45E1CF-0575-8AEF-9061-533DFF0D81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59945" y="3048396"/>
            <a:ext cx="914400" cy="929341"/>
          </a:xfrm>
          <a:prstGeom prst="rect">
            <a:avLst/>
          </a:prstGeom>
        </p:spPr>
      </p:pic>
      <p:sp>
        <p:nvSpPr>
          <p:cNvPr id="8" name="CuadroTexto 7">
            <a:extLst>
              <a:ext uri="{FF2B5EF4-FFF2-40B4-BE49-F238E27FC236}">
                <a16:creationId xmlns:a16="http://schemas.microsoft.com/office/drawing/2014/main" id="{29D14C2C-5AA4-7093-F34B-29361FC1937B}"/>
              </a:ext>
            </a:extLst>
          </p:cNvPr>
          <p:cNvSpPr txBox="1"/>
          <p:nvPr/>
        </p:nvSpPr>
        <p:spPr>
          <a:xfrm>
            <a:off x="6996797" y="2140359"/>
            <a:ext cx="1610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Médico MDT</a:t>
            </a:r>
          </a:p>
          <a:p>
            <a:pPr algn="ctr"/>
            <a:r>
              <a:rPr lang="es-ES" dirty="0">
                <a:cs typeface="Calibri"/>
              </a:rPr>
              <a:t>O Especialista</a:t>
            </a:r>
          </a:p>
        </p:txBody>
      </p:sp>
      <p:sp>
        <p:nvSpPr>
          <p:cNvPr id="6" name="Rectángulo 5"/>
          <p:cNvSpPr/>
          <p:nvPr/>
        </p:nvSpPr>
        <p:spPr>
          <a:xfrm>
            <a:off x="8497782" y="3165705"/>
            <a:ext cx="1547090" cy="646331"/>
          </a:xfrm>
          <a:prstGeom prst="rect">
            <a:avLst/>
          </a:prstGeom>
        </p:spPr>
        <p:txBody>
          <a:bodyPr wrap="none">
            <a:spAutoFit/>
          </a:bodyPr>
          <a:lstStyle/>
          <a:p>
            <a:pPr algn="ctr"/>
            <a:r>
              <a:rPr lang="es-ES" dirty="0">
                <a:cs typeface="Calibri"/>
              </a:rPr>
              <a:t>Exámenes y/o </a:t>
            </a:r>
          </a:p>
          <a:p>
            <a:pPr algn="ctr"/>
            <a:r>
              <a:rPr lang="es-ES" dirty="0">
                <a:cs typeface="Calibri"/>
              </a:rPr>
              <a:t>Antecedentes</a:t>
            </a:r>
          </a:p>
        </p:txBody>
      </p:sp>
      <p:cxnSp>
        <p:nvCxnSpPr>
          <p:cNvPr id="13" name="Conector recto de flecha 12">
            <a:extLst>
              <a:ext uri="{FF2B5EF4-FFF2-40B4-BE49-F238E27FC236}">
                <a16:creationId xmlns:a16="http://schemas.microsoft.com/office/drawing/2014/main" id="{53D7D5B7-9668-A511-0D8D-6D4EF8342044}"/>
              </a:ext>
            </a:extLst>
          </p:cNvPr>
          <p:cNvCxnSpPr/>
          <p:nvPr/>
        </p:nvCxnSpPr>
        <p:spPr>
          <a:xfrm flipH="1" flipV="1">
            <a:off x="7943952" y="4087996"/>
            <a:ext cx="6337" cy="560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a:extLst>
              <a:ext uri="{FF2B5EF4-FFF2-40B4-BE49-F238E27FC236}">
                <a16:creationId xmlns:a16="http://schemas.microsoft.com/office/drawing/2014/main" id="{E8963C14-781A-274E-1B9C-82930798E9DD}"/>
              </a:ext>
            </a:extLst>
          </p:cNvPr>
          <p:cNvCxnSpPr/>
          <p:nvPr/>
        </p:nvCxnSpPr>
        <p:spPr>
          <a:xfrm>
            <a:off x="10644909" y="4087090"/>
            <a:ext cx="7696" cy="537655"/>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B1342A2F-F323-AF7E-D378-DFB6C618859F}"/>
              </a:ext>
            </a:extLst>
          </p:cNvPr>
          <p:cNvCxnSpPr/>
          <p:nvPr/>
        </p:nvCxnSpPr>
        <p:spPr>
          <a:xfrm flipH="1">
            <a:off x="7935802" y="4624746"/>
            <a:ext cx="2687148" cy="9056"/>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95489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445283" y="5260592"/>
            <a:ext cx="11521279" cy="492443"/>
          </a:xfrm>
        </p:spPr>
        <p:txBody>
          <a:bodyPr/>
          <a:lstStyle/>
          <a:p>
            <a:pPr algn="l"/>
            <a:r>
              <a:rPr lang="es-MX" sz="3200">
                <a:latin typeface="Arial"/>
                <a:cs typeface="Arial"/>
              </a:rPr>
              <a:t>Y... ¿</a:t>
            </a:r>
            <a:r>
              <a:rPr lang="es-MX" sz="3200" dirty="0">
                <a:latin typeface="Arial"/>
                <a:cs typeface="Arial"/>
              </a:rPr>
              <a:t>Cuál era la situación de las EP en Chile el 2015?</a:t>
            </a:r>
            <a:endParaRPr lang="es-MX" sz="3200" dirty="0"/>
          </a:p>
        </p:txBody>
      </p:sp>
    </p:spTree>
    <p:extLst>
      <p:ext uri="{BB962C8B-B14F-4D97-AF65-F5344CB8AC3E}">
        <p14:creationId xmlns:p14="http://schemas.microsoft.com/office/powerpoint/2010/main" val="240363237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C04278-94CD-437A-C061-9DCA6DB734FC}"/>
              </a:ext>
            </a:extLst>
          </p:cNvPr>
          <p:cNvSpPr>
            <a:spLocks noGrp="1"/>
          </p:cNvSpPr>
          <p:nvPr>
            <p:ph type="title"/>
          </p:nvPr>
        </p:nvSpPr>
        <p:spPr>
          <a:xfrm>
            <a:off x="539671" y="304091"/>
            <a:ext cx="9804801" cy="338554"/>
          </a:xfrm>
        </p:spPr>
        <p:txBody>
          <a:bodyPr/>
          <a:lstStyle/>
          <a:p>
            <a:pPr algn="l"/>
            <a:r>
              <a:rPr lang="es-ES" sz="2200" dirty="0">
                <a:latin typeface="Arial"/>
                <a:cs typeface="Arial"/>
              </a:rPr>
              <a:t>Denuncias EP. Porcentaje Calificación según tipo de EP. Mutuales 2015</a:t>
            </a:r>
            <a:endParaRPr lang="es-ES" sz="2200" dirty="0"/>
          </a:p>
        </p:txBody>
      </p:sp>
      <p:sp>
        <p:nvSpPr>
          <p:cNvPr id="5" name="CuadroTexto 4">
            <a:extLst>
              <a:ext uri="{FF2B5EF4-FFF2-40B4-BE49-F238E27FC236}">
                <a16:creationId xmlns:a16="http://schemas.microsoft.com/office/drawing/2014/main" id="{6E180CDC-9B76-49E9-3DBA-4CA597453083}"/>
              </a:ext>
            </a:extLst>
          </p:cNvPr>
          <p:cNvSpPr txBox="1"/>
          <p:nvPr/>
        </p:nvSpPr>
        <p:spPr>
          <a:xfrm>
            <a:off x="545690" y="6518788"/>
            <a:ext cx="84213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t>Fuente: </a:t>
            </a:r>
            <a:r>
              <a:rPr lang="es" sz="800" dirty="0">
                <a:latin typeface="Arial"/>
                <a:cs typeface="Arial"/>
              </a:rPr>
              <a:t>. Informe Anual Estadísticas de la Seguridad .</a:t>
            </a:r>
            <a:r>
              <a:rPr lang="en-US" sz="1000" dirty="0" err="1"/>
              <a:t>Suseso</a:t>
            </a:r>
            <a:r>
              <a:rPr lang="en-US" sz="1000" dirty="0"/>
              <a:t> 2015. </a:t>
            </a:r>
            <a:r>
              <a:rPr lang="es" sz="800" dirty="0">
                <a:latin typeface="Arial"/>
                <a:cs typeface="Arial"/>
                <a:hlinkClick r:id="rId3"/>
              </a:rPr>
              <a:t>https://www.suseso.cl/607/articles-18983_archivo_01.pdf</a:t>
            </a:r>
            <a:endParaRPr lang="en-US" sz="1000" dirty="0"/>
          </a:p>
        </p:txBody>
      </p:sp>
      <p:pic>
        <p:nvPicPr>
          <p:cNvPr id="7" name="Imagen 7" descr="Gráfico, Gráfico de embudo&#10;&#10;Descripción generada automáticamente">
            <a:extLst>
              <a:ext uri="{FF2B5EF4-FFF2-40B4-BE49-F238E27FC236}">
                <a16:creationId xmlns:a16="http://schemas.microsoft.com/office/drawing/2014/main" id="{E4534621-97E4-91F0-B5A1-FF0956C6EC6D}"/>
              </a:ext>
            </a:extLst>
          </p:cNvPr>
          <p:cNvPicPr>
            <a:picLocks noChangeAspect="1"/>
          </p:cNvPicPr>
          <p:nvPr/>
        </p:nvPicPr>
        <p:blipFill>
          <a:blip r:embed="rId4"/>
          <a:stretch>
            <a:fillRect/>
          </a:stretch>
        </p:blipFill>
        <p:spPr>
          <a:xfrm>
            <a:off x="546537" y="946020"/>
            <a:ext cx="7696200" cy="5320685"/>
          </a:xfrm>
          <a:prstGeom prst="rect">
            <a:avLst/>
          </a:prstGeom>
        </p:spPr>
      </p:pic>
      <p:sp>
        <p:nvSpPr>
          <p:cNvPr id="6" name="Elipse 5">
            <a:extLst>
              <a:ext uri="{FF2B5EF4-FFF2-40B4-BE49-F238E27FC236}">
                <a16:creationId xmlns:a16="http://schemas.microsoft.com/office/drawing/2014/main" id="{AADC3469-43F1-7B98-5EAC-240D96DBBBD1}"/>
              </a:ext>
            </a:extLst>
          </p:cNvPr>
          <p:cNvSpPr/>
          <p:nvPr/>
        </p:nvSpPr>
        <p:spPr>
          <a:xfrm>
            <a:off x="543485" y="1283072"/>
            <a:ext cx="7933765" cy="138953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Elipse 8">
            <a:extLst>
              <a:ext uri="{FF2B5EF4-FFF2-40B4-BE49-F238E27FC236}">
                <a16:creationId xmlns:a16="http://schemas.microsoft.com/office/drawing/2014/main" id="{8B884689-46E6-1C14-84D9-3BDAFF8B196A}"/>
              </a:ext>
            </a:extLst>
          </p:cNvPr>
          <p:cNvSpPr/>
          <p:nvPr/>
        </p:nvSpPr>
        <p:spPr>
          <a:xfrm>
            <a:off x="380575" y="2657300"/>
            <a:ext cx="8341040" cy="1849357"/>
          </a:xfrm>
          <a:prstGeom prst="ellipse">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1816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27381" y="273514"/>
            <a:ext cx="9760436" cy="548625"/>
          </a:xfrm>
        </p:spPr>
        <p:txBody>
          <a:bodyPr/>
          <a:lstStyle/>
          <a:p>
            <a:pPr algn="l"/>
            <a:r>
              <a:rPr lang="es-MX" sz="2400" dirty="0"/>
              <a:t>Distribución diagnósticos EP. Mutualidades. </a:t>
            </a:r>
            <a:r>
              <a:rPr lang="es-MX" sz="2400" dirty="0" err="1"/>
              <a:t>Suseso</a:t>
            </a:r>
            <a:r>
              <a:rPr lang="es-MX" sz="2400" dirty="0"/>
              <a:t>. 2015</a:t>
            </a:r>
            <a:endParaRPr lang="es-CL" sz="2400" b="1" dirty="0"/>
          </a:p>
        </p:txBody>
      </p:sp>
      <p:pic>
        <p:nvPicPr>
          <p:cNvPr id="8" name="Imagen 7"/>
          <p:cNvPicPr>
            <a:picLocks noChangeAspect="1"/>
          </p:cNvPicPr>
          <p:nvPr/>
        </p:nvPicPr>
        <p:blipFill rotWithShape="1">
          <a:blip r:embed="rId2"/>
          <a:srcRect l="63471" t="38123" r="14251" b="25039"/>
          <a:stretch/>
        </p:blipFill>
        <p:spPr>
          <a:xfrm>
            <a:off x="6327166" y="911025"/>
            <a:ext cx="4757101" cy="5450070"/>
          </a:xfrm>
          <a:prstGeom prst="rect">
            <a:avLst/>
          </a:prstGeom>
        </p:spPr>
      </p:pic>
      <p:pic>
        <p:nvPicPr>
          <p:cNvPr id="2" name="Imagen 2" descr="Gráfico, Gráfico circular&#10;&#10;Descripción generada automáticamente">
            <a:extLst>
              <a:ext uri="{FF2B5EF4-FFF2-40B4-BE49-F238E27FC236}">
                <a16:creationId xmlns:a16="http://schemas.microsoft.com/office/drawing/2014/main" id="{C5C3C39A-30ED-D254-3D43-9A1005E7B416}"/>
              </a:ext>
            </a:extLst>
          </p:cNvPr>
          <p:cNvPicPr>
            <a:picLocks noChangeAspect="1"/>
          </p:cNvPicPr>
          <p:nvPr/>
        </p:nvPicPr>
        <p:blipFill rotWithShape="1">
          <a:blip r:embed="rId3"/>
          <a:srcRect t="1415" r="27258" b="472"/>
          <a:stretch/>
        </p:blipFill>
        <p:spPr>
          <a:xfrm>
            <a:off x="529387" y="900546"/>
            <a:ext cx="5923325" cy="5464230"/>
          </a:xfrm>
          <a:prstGeom prst="rect">
            <a:avLst/>
          </a:prstGeom>
        </p:spPr>
      </p:pic>
    </p:spTree>
    <p:extLst>
      <p:ext uri="{BB962C8B-B14F-4D97-AF65-F5344CB8AC3E}">
        <p14:creationId xmlns:p14="http://schemas.microsoft.com/office/powerpoint/2010/main" val="14556306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126F4-153E-E8A6-7C5B-66A7EA144D9F}"/>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12A7CE9C-E5BF-E2FF-23F4-8C375AA53F6C}"/>
              </a:ext>
            </a:extLst>
          </p:cNvPr>
          <p:cNvSpPr>
            <a:spLocks noGrp="1"/>
          </p:cNvSpPr>
          <p:nvPr>
            <p:ph type="title"/>
          </p:nvPr>
        </p:nvSpPr>
        <p:spPr>
          <a:xfrm>
            <a:off x="445283" y="5260592"/>
            <a:ext cx="11521279" cy="492443"/>
          </a:xfrm>
        </p:spPr>
        <p:txBody>
          <a:bodyPr/>
          <a:lstStyle/>
          <a:p>
            <a:pPr algn="l"/>
            <a:r>
              <a:rPr lang="es-MX" sz="3200" dirty="0">
                <a:latin typeface="Arial"/>
                <a:cs typeface="Arial"/>
              </a:rPr>
              <a:t>¿Y... Cuál fueron los cambios?</a:t>
            </a:r>
            <a:endParaRPr lang="es-MX" sz="3200" dirty="0"/>
          </a:p>
        </p:txBody>
      </p:sp>
    </p:spTree>
    <p:extLst>
      <p:ext uri="{BB962C8B-B14F-4D97-AF65-F5344CB8AC3E}">
        <p14:creationId xmlns:p14="http://schemas.microsoft.com/office/powerpoint/2010/main" val="98482734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27381" y="295871"/>
            <a:ext cx="11664619" cy="430887"/>
          </a:xfrm>
        </p:spPr>
        <p:txBody>
          <a:bodyPr/>
          <a:lstStyle/>
          <a:p>
            <a:pPr algn="l"/>
            <a:r>
              <a:rPr lang="es-MX" b="1" dirty="0"/>
              <a:t>Circular N° 3167. Calificación EP.  </a:t>
            </a:r>
            <a:r>
              <a:rPr lang="es-MX" b="1" dirty="0" err="1"/>
              <a:t>Suseso</a:t>
            </a:r>
            <a:r>
              <a:rPr lang="es-MX" b="1" dirty="0"/>
              <a:t>. 2015</a:t>
            </a:r>
            <a:endParaRPr lang="es-CL" b="1" dirty="0"/>
          </a:p>
        </p:txBody>
      </p:sp>
      <p:pic>
        <p:nvPicPr>
          <p:cNvPr id="4" name="Imagen 3"/>
          <p:cNvPicPr>
            <a:picLocks noChangeAspect="1"/>
          </p:cNvPicPr>
          <p:nvPr/>
        </p:nvPicPr>
        <p:blipFill>
          <a:blip r:embed="rId2"/>
          <a:stretch>
            <a:fillRect/>
          </a:stretch>
        </p:blipFill>
        <p:spPr>
          <a:xfrm>
            <a:off x="407368" y="1082568"/>
            <a:ext cx="4450634" cy="3105690"/>
          </a:xfrm>
          <a:prstGeom prst="rect">
            <a:avLst/>
          </a:prstGeom>
          <a:ln>
            <a:solidFill>
              <a:schemeClr val="bg1">
                <a:lumMod val="50000"/>
              </a:schemeClr>
            </a:solidFill>
          </a:ln>
        </p:spPr>
      </p:pic>
      <p:sp>
        <p:nvSpPr>
          <p:cNvPr id="6" name="CuadroTexto 5"/>
          <p:cNvSpPr txBox="1"/>
          <p:nvPr/>
        </p:nvSpPr>
        <p:spPr>
          <a:xfrm>
            <a:off x="407368" y="4538535"/>
            <a:ext cx="4451358" cy="1200329"/>
          </a:xfrm>
          <a:prstGeom prst="rect">
            <a:avLst/>
          </a:prstGeom>
          <a:noFill/>
        </p:spPr>
        <p:txBody>
          <a:bodyPr wrap="square" lIns="91440" tIns="45720" rIns="91440" bIns="45720" rtlCol="0" anchor="t">
            <a:spAutoFit/>
          </a:bodyPr>
          <a:lstStyle/>
          <a:p>
            <a:r>
              <a:rPr lang="es-MX" sz="2400" b="1" dirty="0"/>
              <a:t>Foco: </a:t>
            </a:r>
            <a:endParaRPr lang="es-ES" sz="2400"/>
          </a:p>
          <a:p>
            <a:pPr marL="342900" indent="-342900">
              <a:buFont typeface="Arial"/>
              <a:buChar char="•"/>
            </a:pPr>
            <a:r>
              <a:rPr lang="es-MX" sz="2400" dirty="0"/>
              <a:t>Musculoesqueléticas</a:t>
            </a:r>
            <a:endParaRPr lang="es-MX" sz="2400">
              <a:cs typeface="Calibri"/>
            </a:endParaRPr>
          </a:p>
          <a:p>
            <a:pPr marL="342900" indent="-342900">
              <a:buFont typeface="Arial"/>
              <a:buChar char="•"/>
            </a:pPr>
            <a:r>
              <a:rPr lang="es-MX" sz="2400" dirty="0"/>
              <a:t>Salud Mental</a:t>
            </a:r>
            <a:endParaRPr lang="es-MX" sz="2400" dirty="0">
              <a:cs typeface="Calibri"/>
            </a:endParaRPr>
          </a:p>
        </p:txBody>
      </p:sp>
      <p:sp>
        <p:nvSpPr>
          <p:cNvPr id="8" name="Rectángulo 7"/>
          <p:cNvSpPr/>
          <p:nvPr/>
        </p:nvSpPr>
        <p:spPr>
          <a:xfrm>
            <a:off x="5009690" y="1098802"/>
            <a:ext cx="6918957" cy="4568430"/>
          </a:xfrm>
          <a:prstGeom prst="rect">
            <a:avLst/>
          </a:prstGeom>
        </p:spPr>
        <p:txBody>
          <a:bodyPr wrap="square" lIns="91440" tIns="45720" rIns="91440" bIns="45720" anchor="t">
            <a:spAutoFit/>
          </a:bodyPr>
          <a:lstStyle/>
          <a:p>
            <a:pPr marL="342900" indent="-342900" algn="just">
              <a:lnSpc>
                <a:spcPct val="107000"/>
              </a:lnSpc>
              <a:spcAft>
                <a:spcPts val="800"/>
              </a:spcAft>
              <a:buFont typeface="Arial" panose="020B0604020202020204" pitchFamily="34" charset="0"/>
              <a:buChar char="•"/>
            </a:pPr>
            <a:r>
              <a:rPr lang="es" sz="2000" b="1" dirty="0">
                <a:ea typeface="+mn-lt"/>
                <a:cs typeface="+mn-lt"/>
              </a:rPr>
              <a:t>Se limitó la posibilidad de calificar caso en la primera consulta</a:t>
            </a:r>
            <a:r>
              <a:rPr lang="es" sz="2000" dirty="0">
                <a:ea typeface="+mn-lt"/>
                <a:cs typeface="+mn-lt"/>
              </a:rPr>
              <a:t> y la regla general es que todos (salvo excepciones) deben completar un proceso reglado de estudio.</a:t>
            </a:r>
            <a:endParaRPr lang="es-ES" sz="2400" b="1" dirty="0">
              <a:ea typeface="+mn-lt"/>
              <a:cs typeface="Times New Roman"/>
            </a:endParaRPr>
          </a:p>
          <a:p>
            <a:pPr marL="342900" indent="-342900" algn="just">
              <a:buFont typeface="Arial" panose="020B0604020202020204" pitchFamily="34" charset="0"/>
              <a:buChar char="•"/>
            </a:pPr>
            <a:r>
              <a:rPr lang="es" sz="2000" b="1" dirty="0">
                <a:ea typeface="+mn-lt"/>
                <a:cs typeface="+mn-lt"/>
              </a:rPr>
              <a:t>Se separó la función de atención de salud de la de calificación, mediante la creación de Comités de Calificación</a:t>
            </a:r>
            <a:r>
              <a:rPr lang="es" sz="2000" dirty="0">
                <a:ea typeface="+mn-lt"/>
                <a:cs typeface="+mn-lt"/>
              </a:rPr>
              <a:t>, constituidos por tres profesionales con competencias técnicas acordes al tipo de patología a calificar.</a:t>
            </a:r>
            <a:endParaRPr lang="es-ES" dirty="0">
              <a:cs typeface="Calibri"/>
            </a:endParaRPr>
          </a:p>
          <a:p>
            <a:pPr marL="342900" indent="-342900" algn="just">
              <a:buFont typeface="Arial" panose="020B0604020202020204" pitchFamily="34" charset="0"/>
              <a:buChar char="•"/>
            </a:pPr>
            <a:r>
              <a:rPr lang="es" sz="2000" b="1" dirty="0">
                <a:ea typeface="+mn-lt"/>
                <a:cs typeface="+mn-lt"/>
              </a:rPr>
              <a:t>Se protocolizó el proceso</a:t>
            </a:r>
            <a:r>
              <a:rPr lang="es" sz="2000" dirty="0">
                <a:ea typeface="+mn-lt"/>
                <a:cs typeface="+mn-lt"/>
              </a:rPr>
              <a:t>, los formatos, requisitos técnicos y los instrumentos de evaluación de los puestos de trabajo, estableciendo mecanismos de control y seguimiento del regulador para cada uno de los casos. </a:t>
            </a:r>
            <a:endParaRPr lang="es-ES">
              <a:cs typeface="Calibri"/>
            </a:endParaRPr>
          </a:p>
          <a:p>
            <a:pPr marL="342900" indent="-342900" algn="just">
              <a:buFont typeface="Arial" panose="020B0604020202020204" pitchFamily="34" charset="0"/>
              <a:buChar char="•"/>
            </a:pPr>
            <a:r>
              <a:rPr lang="es" sz="2000" dirty="0">
                <a:ea typeface="+mn-lt"/>
                <a:cs typeface="+mn-lt"/>
              </a:rPr>
              <a:t>Por último, se estableció también la</a:t>
            </a:r>
            <a:r>
              <a:rPr lang="es" sz="2000" b="1" dirty="0">
                <a:ea typeface="+mn-lt"/>
                <a:cs typeface="+mn-lt"/>
              </a:rPr>
              <a:t> posibilidad de solicitar una reconsideración del caso al mismo organismo administrador</a:t>
            </a:r>
            <a:r>
              <a:rPr lang="es" sz="2000" dirty="0">
                <a:ea typeface="+mn-lt"/>
                <a:cs typeface="+mn-lt"/>
              </a:rPr>
              <a:t>, pero evaluado por otro comité.</a:t>
            </a:r>
            <a:endParaRPr lang="es-ES">
              <a:cs typeface="Calibri"/>
            </a:endParaRPr>
          </a:p>
        </p:txBody>
      </p:sp>
    </p:spTree>
    <p:extLst>
      <p:ext uri="{BB962C8B-B14F-4D97-AF65-F5344CB8AC3E}">
        <p14:creationId xmlns:p14="http://schemas.microsoft.com/office/powerpoint/2010/main" val="343380012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27381" y="295871"/>
            <a:ext cx="11664619" cy="369332"/>
          </a:xfrm>
        </p:spPr>
        <p:txBody>
          <a:bodyPr/>
          <a:lstStyle/>
          <a:p>
            <a:pPr algn="l"/>
            <a:r>
              <a:rPr lang="es-MX" sz="2400" dirty="0">
                <a:latin typeface="Arial"/>
                <a:cs typeface="Arial"/>
              </a:rPr>
              <a:t>Nuevo Proceso Calificación</a:t>
            </a:r>
            <a:r>
              <a:rPr lang="es-MX" sz="2400" b="1" dirty="0">
                <a:latin typeface="Arial"/>
                <a:cs typeface="Arial"/>
              </a:rPr>
              <a:t> EP.</a:t>
            </a:r>
            <a:r>
              <a:rPr lang="es-MX" sz="2400" dirty="0">
                <a:latin typeface="Arial"/>
                <a:cs typeface="Arial"/>
              </a:rPr>
              <a:t> </a:t>
            </a:r>
            <a:r>
              <a:rPr lang="es-MX" sz="2400" b="1" dirty="0">
                <a:latin typeface="Arial"/>
                <a:cs typeface="Arial"/>
              </a:rPr>
              <a:t> </a:t>
            </a:r>
            <a:r>
              <a:rPr lang="es-MX" sz="2400" b="1" dirty="0" err="1">
                <a:latin typeface="Arial"/>
                <a:cs typeface="Arial"/>
              </a:rPr>
              <a:t>Suseso</a:t>
            </a:r>
            <a:r>
              <a:rPr lang="es-MX" sz="2400" b="1" dirty="0">
                <a:latin typeface="Arial"/>
                <a:cs typeface="Arial"/>
              </a:rPr>
              <a:t>. </a:t>
            </a:r>
            <a:r>
              <a:rPr lang="es-MX" sz="2400" dirty="0">
                <a:latin typeface="Arial"/>
                <a:cs typeface="Arial"/>
              </a:rPr>
              <a:t>2016</a:t>
            </a:r>
            <a:endParaRPr lang="es-CL" sz="2400" b="1" dirty="0">
              <a:latin typeface="Arial"/>
              <a:cs typeface="Arial"/>
            </a:endParaRPr>
          </a:p>
        </p:txBody>
      </p:sp>
      <p:cxnSp>
        <p:nvCxnSpPr>
          <p:cNvPr id="3" name="Conector recto de flecha 2">
            <a:extLst>
              <a:ext uri="{FF2B5EF4-FFF2-40B4-BE49-F238E27FC236}">
                <a16:creationId xmlns:a16="http://schemas.microsoft.com/office/drawing/2014/main" id="{3FD3E5DD-D5E9-D97F-4DC9-DDED846C145B}"/>
              </a:ext>
            </a:extLst>
          </p:cNvPr>
          <p:cNvCxnSpPr/>
          <p:nvPr/>
        </p:nvCxnSpPr>
        <p:spPr>
          <a:xfrm flipV="1">
            <a:off x="1379991" y="3161070"/>
            <a:ext cx="914400" cy="7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Gráfico 8" descr="Doctora contorno">
            <a:extLst>
              <a:ext uri="{FF2B5EF4-FFF2-40B4-BE49-F238E27FC236}">
                <a16:creationId xmlns:a16="http://schemas.microsoft.com/office/drawing/2014/main" id="{774BE5BB-A67C-D952-B8D2-22C9A8C0D96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98411" y="2713703"/>
            <a:ext cx="914400" cy="914400"/>
          </a:xfrm>
          <a:prstGeom prst="rect">
            <a:avLst/>
          </a:prstGeom>
        </p:spPr>
      </p:pic>
      <p:pic>
        <p:nvPicPr>
          <p:cNvPr id="9" name="Gráfico 9" descr="Usuario con relleno sólido">
            <a:extLst>
              <a:ext uri="{FF2B5EF4-FFF2-40B4-BE49-F238E27FC236}">
                <a16:creationId xmlns:a16="http://schemas.microsoft.com/office/drawing/2014/main" id="{FEB1D46D-DB6F-410D-FD53-F6D3A57B77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3059" y="2639961"/>
            <a:ext cx="914400" cy="914400"/>
          </a:xfrm>
          <a:prstGeom prst="rect">
            <a:avLst/>
          </a:prstGeom>
        </p:spPr>
      </p:pic>
      <p:sp>
        <p:nvSpPr>
          <p:cNvPr id="10" name="CuadroTexto 9">
            <a:extLst>
              <a:ext uri="{FF2B5EF4-FFF2-40B4-BE49-F238E27FC236}">
                <a16:creationId xmlns:a16="http://schemas.microsoft.com/office/drawing/2014/main" id="{E918608C-37BB-5F81-C9E7-17E23C409F82}"/>
              </a:ext>
            </a:extLst>
          </p:cNvPr>
          <p:cNvSpPr txBox="1"/>
          <p:nvPr/>
        </p:nvSpPr>
        <p:spPr>
          <a:xfrm>
            <a:off x="2390257" y="1984886"/>
            <a:ext cx="11208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Primera</a:t>
            </a:r>
          </a:p>
          <a:p>
            <a:pPr algn="ctr"/>
            <a:r>
              <a:rPr lang="es-ES" dirty="0">
                <a:cs typeface="Calibri"/>
              </a:rPr>
              <a:t>Consulta</a:t>
            </a:r>
          </a:p>
        </p:txBody>
      </p:sp>
      <p:pic>
        <p:nvPicPr>
          <p:cNvPr id="11" name="Gráfico 11" descr="Doctor con relleno sólido">
            <a:extLst>
              <a:ext uri="{FF2B5EF4-FFF2-40B4-BE49-F238E27FC236}">
                <a16:creationId xmlns:a16="http://schemas.microsoft.com/office/drawing/2014/main" id="{8CF6238E-21AF-6755-5B78-FC80F50711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80508" y="2713703"/>
            <a:ext cx="914400" cy="914400"/>
          </a:xfrm>
          <a:prstGeom prst="rect">
            <a:avLst/>
          </a:prstGeom>
        </p:spPr>
      </p:pic>
      <p:sp>
        <p:nvSpPr>
          <p:cNvPr id="12" name="CuadroTexto 11">
            <a:extLst>
              <a:ext uri="{FF2B5EF4-FFF2-40B4-BE49-F238E27FC236}">
                <a16:creationId xmlns:a16="http://schemas.microsoft.com/office/drawing/2014/main" id="{DEFEC7C9-F4BA-552D-125E-9AAD8C90C038}"/>
              </a:ext>
            </a:extLst>
          </p:cNvPr>
          <p:cNvSpPr txBox="1"/>
          <p:nvPr/>
        </p:nvSpPr>
        <p:spPr>
          <a:xfrm>
            <a:off x="4123191" y="1984885"/>
            <a:ext cx="112087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Médico</a:t>
            </a:r>
          </a:p>
          <a:p>
            <a:pPr algn="ctr"/>
            <a:r>
              <a:rPr lang="es-ES" dirty="0">
                <a:cs typeface="Calibri"/>
              </a:rPr>
              <a:t>Evaluador</a:t>
            </a:r>
          </a:p>
        </p:txBody>
      </p:sp>
      <p:cxnSp>
        <p:nvCxnSpPr>
          <p:cNvPr id="13" name="Conector recto de flecha 12">
            <a:extLst>
              <a:ext uri="{FF2B5EF4-FFF2-40B4-BE49-F238E27FC236}">
                <a16:creationId xmlns:a16="http://schemas.microsoft.com/office/drawing/2014/main" id="{26BF3B75-E922-6965-03D7-14EC7B0045C2}"/>
              </a:ext>
            </a:extLst>
          </p:cNvPr>
          <p:cNvCxnSpPr>
            <a:cxnSpLocks/>
          </p:cNvCxnSpPr>
          <p:nvPr/>
        </p:nvCxnSpPr>
        <p:spPr>
          <a:xfrm flipV="1">
            <a:off x="3407894" y="3161069"/>
            <a:ext cx="914400" cy="7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7BFFAD3A-E7AE-22D8-9EFF-7AD2C62C538C}"/>
              </a:ext>
            </a:extLst>
          </p:cNvPr>
          <p:cNvCxnSpPr>
            <a:cxnSpLocks/>
          </p:cNvCxnSpPr>
          <p:nvPr/>
        </p:nvCxnSpPr>
        <p:spPr>
          <a:xfrm flipV="1">
            <a:off x="5239153" y="3161069"/>
            <a:ext cx="914400" cy="7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6" name="Gráfico 16" descr="Trabajadora de oficina con relleno sólido">
            <a:extLst>
              <a:ext uri="{FF2B5EF4-FFF2-40B4-BE49-F238E27FC236}">
                <a16:creationId xmlns:a16="http://schemas.microsoft.com/office/drawing/2014/main" id="{EC9BAE2B-1C44-7F72-28C6-6AC956056A6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74895" y="2713703"/>
            <a:ext cx="914400" cy="914400"/>
          </a:xfrm>
          <a:prstGeom prst="rect">
            <a:avLst/>
          </a:prstGeom>
        </p:spPr>
      </p:pic>
      <p:sp>
        <p:nvSpPr>
          <p:cNvPr id="17" name="CuadroTexto 16">
            <a:extLst>
              <a:ext uri="{FF2B5EF4-FFF2-40B4-BE49-F238E27FC236}">
                <a16:creationId xmlns:a16="http://schemas.microsoft.com/office/drawing/2014/main" id="{083E1C3C-4BF8-5C6D-31E1-6F0B52C21913}"/>
              </a:ext>
            </a:extLst>
          </p:cNvPr>
          <p:cNvSpPr txBox="1"/>
          <p:nvPr/>
        </p:nvSpPr>
        <p:spPr>
          <a:xfrm>
            <a:off x="5806964" y="1677627"/>
            <a:ext cx="145271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Evaluación</a:t>
            </a:r>
          </a:p>
          <a:p>
            <a:pPr algn="ctr"/>
            <a:r>
              <a:rPr lang="es-ES" dirty="0">
                <a:cs typeface="Calibri"/>
              </a:rPr>
              <a:t>Puesto de</a:t>
            </a:r>
          </a:p>
          <a:p>
            <a:pPr algn="ctr"/>
            <a:r>
              <a:rPr lang="es-ES" dirty="0">
                <a:cs typeface="Calibri"/>
              </a:rPr>
              <a:t>Trabajo</a:t>
            </a:r>
          </a:p>
        </p:txBody>
      </p:sp>
      <p:cxnSp>
        <p:nvCxnSpPr>
          <p:cNvPr id="18" name="Conector recto de flecha 17">
            <a:extLst>
              <a:ext uri="{FF2B5EF4-FFF2-40B4-BE49-F238E27FC236}">
                <a16:creationId xmlns:a16="http://schemas.microsoft.com/office/drawing/2014/main" id="{312BD10F-C911-BD0C-D3F0-2471E2266C90}"/>
              </a:ext>
            </a:extLst>
          </p:cNvPr>
          <p:cNvCxnSpPr>
            <a:cxnSpLocks/>
          </p:cNvCxnSpPr>
          <p:nvPr/>
        </p:nvCxnSpPr>
        <p:spPr>
          <a:xfrm flipV="1">
            <a:off x="7070409" y="3161068"/>
            <a:ext cx="914400" cy="7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Gráfico 19" descr="Trabajadora de oficina contorno">
            <a:extLst>
              <a:ext uri="{FF2B5EF4-FFF2-40B4-BE49-F238E27FC236}">
                <a16:creationId xmlns:a16="http://schemas.microsoft.com/office/drawing/2014/main" id="{6B273485-615C-A3AD-2304-AAA109312B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49069" y="2713703"/>
            <a:ext cx="914400" cy="914400"/>
          </a:xfrm>
          <a:prstGeom prst="rect">
            <a:avLst/>
          </a:prstGeom>
        </p:spPr>
      </p:pic>
      <p:pic>
        <p:nvPicPr>
          <p:cNvPr id="20" name="Gráfico 20" descr="Doctora con relleno sólido">
            <a:extLst>
              <a:ext uri="{FF2B5EF4-FFF2-40B4-BE49-F238E27FC236}">
                <a16:creationId xmlns:a16="http://schemas.microsoft.com/office/drawing/2014/main" id="{5D1C50CF-783E-F77F-C54B-04665042A48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0999" y="2190933"/>
            <a:ext cx="914400" cy="914400"/>
          </a:xfrm>
          <a:prstGeom prst="rect">
            <a:avLst/>
          </a:prstGeom>
        </p:spPr>
      </p:pic>
      <p:pic>
        <p:nvPicPr>
          <p:cNvPr id="22" name="Gráfico 22" descr="Doctor con relleno sólido">
            <a:extLst>
              <a:ext uri="{FF2B5EF4-FFF2-40B4-BE49-F238E27FC236}">
                <a16:creationId xmlns:a16="http://schemas.microsoft.com/office/drawing/2014/main" id="{45DC54AE-1C54-D87F-5A39-9C2E0FF77E6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27328" y="3134090"/>
            <a:ext cx="914400" cy="914400"/>
          </a:xfrm>
          <a:prstGeom prst="rect">
            <a:avLst/>
          </a:prstGeom>
        </p:spPr>
      </p:pic>
      <p:pic>
        <p:nvPicPr>
          <p:cNvPr id="23" name="Gráfico 23" descr="Trabajadora de oficina con relleno sólido">
            <a:extLst>
              <a:ext uri="{FF2B5EF4-FFF2-40B4-BE49-F238E27FC236}">
                <a16:creationId xmlns:a16="http://schemas.microsoft.com/office/drawing/2014/main" id="{58F4DB29-DFFE-FE4E-1A77-F90B418A801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84411" y="4336026"/>
            <a:ext cx="914400" cy="914400"/>
          </a:xfrm>
          <a:prstGeom prst="rect">
            <a:avLst/>
          </a:prstGeom>
        </p:spPr>
      </p:pic>
      <p:sp>
        <p:nvSpPr>
          <p:cNvPr id="24" name="CuadroTexto 23">
            <a:extLst>
              <a:ext uri="{FF2B5EF4-FFF2-40B4-BE49-F238E27FC236}">
                <a16:creationId xmlns:a16="http://schemas.microsoft.com/office/drawing/2014/main" id="{5B1899D6-2C48-140C-46B5-A2757D4BF0C3}"/>
              </a:ext>
            </a:extLst>
          </p:cNvPr>
          <p:cNvSpPr txBox="1"/>
          <p:nvPr/>
        </p:nvSpPr>
        <p:spPr>
          <a:xfrm>
            <a:off x="8050328" y="1576532"/>
            <a:ext cx="16780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b="1" dirty="0">
                <a:cs typeface="Calibri"/>
              </a:rPr>
              <a:t>Comité</a:t>
            </a:r>
          </a:p>
          <a:p>
            <a:pPr algn="ctr"/>
            <a:r>
              <a:rPr lang="es-ES" b="1" dirty="0">
                <a:cs typeface="Calibri"/>
              </a:rPr>
              <a:t>Calificación (*)</a:t>
            </a:r>
          </a:p>
        </p:txBody>
      </p:sp>
      <p:sp>
        <p:nvSpPr>
          <p:cNvPr id="25" name="CuadroTexto 24">
            <a:extLst>
              <a:ext uri="{FF2B5EF4-FFF2-40B4-BE49-F238E27FC236}">
                <a16:creationId xmlns:a16="http://schemas.microsoft.com/office/drawing/2014/main" id="{5EE22566-A11B-6D3E-06BE-E12634E93EC4}"/>
              </a:ext>
            </a:extLst>
          </p:cNvPr>
          <p:cNvSpPr txBox="1"/>
          <p:nvPr/>
        </p:nvSpPr>
        <p:spPr>
          <a:xfrm>
            <a:off x="4516479" y="4037368"/>
            <a:ext cx="14527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Psicólogo</a:t>
            </a:r>
            <a:endParaRPr lang="es-ES" dirty="0" err="1"/>
          </a:p>
        </p:txBody>
      </p:sp>
      <p:sp>
        <p:nvSpPr>
          <p:cNvPr id="26" name="CuadroTexto 25">
            <a:extLst>
              <a:ext uri="{FF2B5EF4-FFF2-40B4-BE49-F238E27FC236}">
                <a16:creationId xmlns:a16="http://schemas.microsoft.com/office/drawing/2014/main" id="{A76390A3-4D0F-D4F3-3E7B-F1F3C5BB935D}"/>
              </a:ext>
            </a:extLst>
          </p:cNvPr>
          <p:cNvSpPr txBox="1"/>
          <p:nvPr/>
        </p:nvSpPr>
        <p:spPr>
          <a:xfrm>
            <a:off x="253434" y="2230690"/>
            <a:ext cx="14035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Trabajador</a:t>
            </a:r>
          </a:p>
        </p:txBody>
      </p:sp>
      <p:sp>
        <p:nvSpPr>
          <p:cNvPr id="29" name="Rectángulo: esquina doblada 28">
            <a:extLst>
              <a:ext uri="{FF2B5EF4-FFF2-40B4-BE49-F238E27FC236}">
                <a16:creationId xmlns:a16="http://schemas.microsoft.com/office/drawing/2014/main" id="{EBB6BF67-E697-17A5-9A6C-FB641DB4974C}"/>
              </a:ext>
            </a:extLst>
          </p:cNvPr>
          <p:cNvSpPr/>
          <p:nvPr/>
        </p:nvSpPr>
        <p:spPr>
          <a:xfrm>
            <a:off x="615151" y="1222886"/>
            <a:ext cx="651387" cy="909483"/>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solidFill>
                  <a:srgbClr val="000000"/>
                </a:solidFill>
                <a:cs typeface="Calibri"/>
              </a:rPr>
              <a:t>DIEP</a:t>
            </a:r>
            <a:endParaRPr lang="es-ES" dirty="0">
              <a:solidFill>
                <a:srgbClr val="000000"/>
              </a:solidFill>
            </a:endParaRPr>
          </a:p>
        </p:txBody>
      </p:sp>
      <p:sp>
        <p:nvSpPr>
          <p:cNvPr id="30" name="Rectángulo: esquina doblada 29">
            <a:extLst>
              <a:ext uri="{FF2B5EF4-FFF2-40B4-BE49-F238E27FC236}">
                <a16:creationId xmlns:a16="http://schemas.microsoft.com/office/drawing/2014/main" id="{E3357F0C-5AD7-2CEF-EDB9-031873463C97}"/>
              </a:ext>
            </a:extLst>
          </p:cNvPr>
          <p:cNvSpPr/>
          <p:nvPr/>
        </p:nvSpPr>
        <p:spPr>
          <a:xfrm>
            <a:off x="653717" y="5327855"/>
            <a:ext cx="761999" cy="909482"/>
          </a:xfrm>
          <a:prstGeom prst="foldedCorner">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s-ES" dirty="0">
                <a:solidFill>
                  <a:srgbClr val="000000"/>
                </a:solidFill>
                <a:cs typeface="Calibri"/>
              </a:rPr>
              <a:t>RECA</a:t>
            </a:r>
            <a:endParaRPr lang="es-ES" dirty="0">
              <a:solidFill>
                <a:srgbClr val="000000"/>
              </a:solidFill>
            </a:endParaRPr>
          </a:p>
        </p:txBody>
      </p:sp>
      <p:cxnSp>
        <p:nvCxnSpPr>
          <p:cNvPr id="4" name="Conector recto de flecha 3">
            <a:extLst>
              <a:ext uri="{FF2B5EF4-FFF2-40B4-BE49-F238E27FC236}">
                <a16:creationId xmlns:a16="http://schemas.microsoft.com/office/drawing/2014/main" id="{60292418-E4A9-DE13-ED54-DD2BE5DF1FFB}"/>
              </a:ext>
            </a:extLst>
          </p:cNvPr>
          <p:cNvCxnSpPr/>
          <p:nvPr/>
        </p:nvCxnSpPr>
        <p:spPr>
          <a:xfrm flipH="1">
            <a:off x="8850273" y="4218259"/>
            <a:ext cx="22207" cy="1534005"/>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47C84458-44A0-747F-4FD3-921BEA2B023E}"/>
              </a:ext>
            </a:extLst>
          </p:cNvPr>
          <p:cNvCxnSpPr/>
          <p:nvPr/>
        </p:nvCxnSpPr>
        <p:spPr>
          <a:xfrm flipH="1" flipV="1">
            <a:off x="1706683" y="5745111"/>
            <a:ext cx="7150593" cy="3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Gráfico 20" descr="Doctora con relleno sólido">
            <a:extLst>
              <a:ext uri="{FF2B5EF4-FFF2-40B4-BE49-F238E27FC236}">
                <a16:creationId xmlns:a16="http://schemas.microsoft.com/office/drawing/2014/main" id="{F78D244C-EEE3-05C1-D88F-159341AFD6B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08315" y="2641119"/>
            <a:ext cx="914400" cy="914400"/>
          </a:xfrm>
          <a:prstGeom prst="rect">
            <a:avLst/>
          </a:prstGeom>
        </p:spPr>
      </p:pic>
      <p:cxnSp>
        <p:nvCxnSpPr>
          <p:cNvPr id="21" name="Conector recto de flecha 20">
            <a:extLst>
              <a:ext uri="{FF2B5EF4-FFF2-40B4-BE49-F238E27FC236}">
                <a16:creationId xmlns:a16="http://schemas.microsoft.com/office/drawing/2014/main" id="{568E67FC-7B8F-0751-197E-8BD11E108E94}"/>
              </a:ext>
            </a:extLst>
          </p:cNvPr>
          <p:cNvCxnSpPr>
            <a:cxnSpLocks/>
            <a:stCxn id="19" idx="3"/>
          </p:cNvCxnSpPr>
          <p:nvPr/>
        </p:nvCxnSpPr>
        <p:spPr>
          <a:xfrm>
            <a:off x="9963469" y="3170903"/>
            <a:ext cx="780305" cy="3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E5A7F195-F325-0B92-FDB3-A59955C50DC9}"/>
              </a:ext>
            </a:extLst>
          </p:cNvPr>
          <p:cNvSpPr txBox="1"/>
          <p:nvPr/>
        </p:nvSpPr>
        <p:spPr>
          <a:xfrm>
            <a:off x="10294626" y="1913685"/>
            <a:ext cx="16103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Médico MDT</a:t>
            </a:r>
          </a:p>
          <a:p>
            <a:pPr algn="ctr"/>
            <a:r>
              <a:rPr lang="es-ES" dirty="0">
                <a:cs typeface="Calibri"/>
              </a:rPr>
              <a:t>O Especialista</a:t>
            </a:r>
          </a:p>
        </p:txBody>
      </p:sp>
      <p:sp>
        <p:nvSpPr>
          <p:cNvPr id="31" name="Rectángulo: esquinas redondeadas 30">
            <a:extLst>
              <a:ext uri="{FF2B5EF4-FFF2-40B4-BE49-F238E27FC236}">
                <a16:creationId xmlns:a16="http://schemas.microsoft.com/office/drawing/2014/main" id="{CE8B5EA9-3BD5-13B5-1780-59868C045FDE}"/>
              </a:ext>
            </a:extLst>
          </p:cNvPr>
          <p:cNvSpPr/>
          <p:nvPr/>
        </p:nvSpPr>
        <p:spPr>
          <a:xfrm>
            <a:off x="3816485" y="1422251"/>
            <a:ext cx="6345620" cy="4022973"/>
          </a:xfrm>
          <a:prstGeom prst="roundRect">
            <a:avLst/>
          </a:prstGeom>
          <a:noFill/>
          <a:ln>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p:cNvSpPr txBox="1"/>
          <p:nvPr/>
        </p:nvSpPr>
        <p:spPr>
          <a:xfrm>
            <a:off x="5186236" y="1054697"/>
            <a:ext cx="3289362" cy="369332"/>
          </a:xfrm>
          <a:prstGeom prst="rect">
            <a:avLst/>
          </a:prstGeom>
          <a:noFill/>
        </p:spPr>
        <p:txBody>
          <a:bodyPr wrap="none" rtlCol="0">
            <a:spAutoFit/>
          </a:bodyPr>
          <a:lstStyle/>
          <a:p>
            <a:r>
              <a:rPr lang="es-MX" b="1" dirty="0"/>
              <a:t>Proceso de Estudio y Calificación</a:t>
            </a:r>
            <a:endParaRPr lang="es-CL" b="1" dirty="0"/>
          </a:p>
        </p:txBody>
      </p:sp>
      <p:sp>
        <p:nvSpPr>
          <p:cNvPr id="33" name="CuadroTexto 32"/>
          <p:cNvSpPr txBox="1"/>
          <p:nvPr/>
        </p:nvSpPr>
        <p:spPr>
          <a:xfrm>
            <a:off x="472533" y="6431524"/>
            <a:ext cx="7021602" cy="369332"/>
          </a:xfrm>
          <a:prstGeom prst="rect">
            <a:avLst/>
          </a:prstGeom>
          <a:noFill/>
        </p:spPr>
        <p:txBody>
          <a:bodyPr wrap="none" rtlCol="0">
            <a:spAutoFit/>
          </a:bodyPr>
          <a:lstStyle/>
          <a:p>
            <a:r>
              <a:rPr lang="es-MX" dirty="0"/>
              <a:t>(*): El comité de calificación varía según el tipo de Enfermedad a Calificar</a:t>
            </a:r>
            <a:endParaRPr lang="es-CL" dirty="0"/>
          </a:p>
        </p:txBody>
      </p:sp>
      <p:sp>
        <p:nvSpPr>
          <p:cNvPr id="34" name="CuadroTexto 33">
            <a:extLst>
              <a:ext uri="{FF2B5EF4-FFF2-40B4-BE49-F238E27FC236}">
                <a16:creationId xmlns:a16="http://schemas.microsoft.com/office/drawing/2014/main" id="{083E1C3C-4BF8-5C6D-31E1-6F0B52C21913}"/>
              </a:ext>
            </a:extLst>
          </p:cNvPr>
          <p:cNvSpPr txBox="1"/>
          <p:nvPr/>
        </p:nvSpPr>
        <p:spPr>
          <a:xfrm>
            <a:off x="6994256" y="3342278"/>
            <a:ext cx="14527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ES" dirty="0">
                <a:cs typeface="Calibri"/>
              </a:rPr>
              <a:t>Exámenes y Antecedente</a:t>
            </a:r>
          </a:p>
        </p:txBody>
      </p:sp>
    </p:spTree>
    <p:extLst>
      <p:ext uri="{BB962C8B-B14F-4D97-AF65-F5344CB8AC3E}">
        <p14:creationId xmlns:p14="http://schemas.microsoft.com/office/powerpoint/2010/main" val="1591451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56;p22">
            <a:extLst>
              <a:ext uri="{FF2B5EF4-FFF2-40B4-BE49-F238E27FC236}">
                <a16:creationId xmlns:a16="http://schemas.microsoft.com/office/drawing/2014/main" id="{38F0665B-9D8B-D78A-0E1D-CD2A93D2E194}"/>
              </a:ext>
            </a:extLst>
          </p:cNvPr>
          <p:cNvSpPr txBox="1">
            <a:spLocks/>
          </p:cNvSpPr>
          <p:nvPr/>
        </p:nvSpPr>
        <p:spPr bwMode="auto">
          <a:xfrm>
            <a:off x="202895" y="0"/>
            <a:ext cx="11787400" cy="1120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33" tIns="45700" rIns="91433" bIns="45700" numCol="1" rtlCol="0" anchor="ctr" anchorCtr="0" compatLnSpc="1">
            <a:prstTxWarp prst="textNoShape">
              <a:avLst/>
            </a:prstTxWarp>
            <a:noAutofit/>
          </a:bodyPr>
          <a:lstStyle>
            <a:defPPr marR="0" lvl="0" algn="l" rtl="0">
              <a:lnSpc>
                <a:spcPct val="100000"/>
              </a:lnSpc>
              <a:spcBef>
                <a:spcPts val="0"/>
              </a:spcBef>
              <a:spcAft>
                <a:spcPts val="0"/>
              </a:spcAft>
              <a:defRPr/>
            </a:defPPr>
            <a:lvl1pPr marR="0" lvl="0" algn="l" defTabSz="914400" rtl="0" eaLnBrk="1" latinLnBrk="0" hangingPunct="1">
              <a:lnSpc>
                <a:spcPct val="100000"/>
              </a:lnSpc>
              <a:spcBef>
                <a:spcPts val="0"/>
              </a:spcBef>
              <a:spcAft>
                <a:spcPts val="0"/>
              </a:spcAft>
              <a:buClr>
                <a:srgbClr val="000000"/>
              </a:buClr>
              <a:buFont typeface="Arial"/>
              <a:buNone/>
              <a:defRPr sz="1867" b="0" i="0" u="none" strike="noStrike" kern="1200"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buSzPts val="3000"/>
            </a:pPr>
            <a:r>
              <a:rPr lang="es-CL" sz="2000" b="1">
                <a:solidFill>
                  <a:srgbClr val="505050"/>
                </a:solidFill>
                <a:ea typeface="+mj-ea"/>
              </a:rPr>
              <a:t>Compendio Normativo de Calificación de Enfermedades Profesionales. </a:t>
            </a:r>
            <a:r>
              <a:rPr lang="es-CL" sz="2000" b="1" dirty="0">
                <a:solidFill>
                  <a:srgbClr val="505050"/>
                </a:solidFill>
                <a:ea typeface="+mj-ea"/>
              </a:rPr>
              <a:t>SUSESO</a:t>
            </a:r>
          </a:p>
        </p:txBody>
      </p:sp>
      <p:pic>
        <p:nvPicPr>
          <p:cNvPr id="6" name="Google Shape;157;p22" descr="Interfaz de usuario gráfica, Texto, Aplicación, Correo electrónico&#10;&#10;El contenido generado por IA puede ser incorrecto.">
            <a:extLst>
              <a:ext uri="{FF2B5EF4-FFF2-40B4-BE49-F238E27FC236}">
                <a16:creationId xmlns:a16="http://schemas.microsoft.com/office/drawing/2014/main" id="{C92766B7-7130-C2EE-69C7-7CB89F24A4AD}"/>
              </a:ext>
            </a:extLst>
          </p:cNvPr>
          <p:cNvPicPr preferRelativeResize="0"/>
          <p:nvPr/>
        </p:nvPicPr>
        <p:blipFill>
          <a:blip r:embed="rId2">
            <a:alphaModFix/>
          </a:blip>
          <a:stretch>
            <a:fillRect/>
          </a:stretch>
        </p:blipFill>
        <p:spPr>
          <a:xfrm>
            <a:off x="203200" y="1118367"/>
            <a:ext cx="11785600" cy="5181307"/>
          </a:xfrm>
          <a:prstGeom prst="rect">
            <a:avLst/>
          </a:prstGeom>
          <a:noFill/>
          <a:ln w="9525" cap="flat" cmpd="sng">
            <a:solidFill>
              <a:srgbClr val="B7B7B7"/>
            </a:solidFill>
            <a:prstDash val="solid"/>
            <a:round/>
            <a:headEnd type="none" w="sm" len="sm"/>
            <a:tailEnd type="none" w="sm" len="sm"/>
          </a:ln>
        </p:spPr>
      </p:pic>
      <p:sp>
        <p:nvSpPr>
          <p:cNvPr id="8" name="Google Shape;158;p22">
            <a:extLst>
              <a:ext uri="{FF2B5EF4-FFF2-40B4-BE49-F238E27FC236}">
                <a16:creationId xmlns:a16="http://schemas.microsoft.com/office/drawing/2014/main" id="{002593EB-3B2A-D16F-32A7-F329FF1BB7F0}"/>
              </a:ext>
            </a:extLst>
          </p:cNvPr>
          <p:cNvSpPr txBox="1"/>
          <p:nvPr/>
        </p:nvSpPr>
        <p:spPr>
          <a:xfrm>
            <a:off x="203592" y="6461415"/>
            <a:ext cx="11516400" cy="292333"/>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None/>
            </a:pPr>
            <a:r>
              <a:rPr lang="es-CL" sz="1050"/>
              <a:t>Fuente: Compendio Normas del Seguro Social Accidentes y Enfermedades del Trabajo. Suseso. </a:t>
            </a:r>
            <a:r>
              <a:rPr lang="es-CL" sz="1050" u="sng">
                <a:solidFill>
                  <a:schemeClr val="hlink"/>
                </a:solidFill>
                <a:hlinkClick r:id="rId3"/>
              </a:rPr>
              <a:t>https://www.suseso.cl/613/w3-propertyvalue-136474.html</a:t>
            </a:r>
            <a:r>
              <a:rPr lang="es-CL" sz="1050"/>
              <a:t> </a:t>
            </a:r>
            <a:endParaRPr sz="105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387549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64;p23">
            <a:extLst>
              <a:ext uri="{FF2B5EF4-FFF2-40B4-BE49-F238E27FC236}">
                <a16:creationId xmlns:a16="http://schemas.microsoft.com/office/drawing/2014/main" id="{D52CA4F4-6AFA-7343-C987-9879650597F6}"/>
              </a:ext>
            </a:extLst>
          </p:cNvPr>
          <p:cNvSpPr txBox="1">
            <a:spLocks/>
          </p:cNvSpPr>
          <p:nvPr/>
        </p:nvSpPr>
        <p:spPr bwMode="auto">
          <a:xfrm>
            <a:off x="279057" y="328674"/>
            <a:ext cx="11914400" cy="433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33" tIns="45700" rIns="91433" bIns="45700" numCol="1" rtlCol="0" anchor="ctr" anchorCtr="0" compatLnSpc="1">
            <a:prstTxWarp prst="textNoShape">
              <a:avLst/>
            </a:prstTxWarp>
            <a:noAutofit/>
          </a:bodyPr>
          <a:lstStyle>
            <a:defPPr marR="0" lvl="0" algn="l" rtl="0">
              <a:lnSpc>
                <a:spcPct val="100000"/>
              </a:lnSpc>
              <a:spcBef>
                <a:spcPts val="0"/>
              </a:spcBef>
              <a:spcAft>
                <a:spcPts val="0"/>
              </a:spcAft>
              <a:defRPr/>
            </a:defPPr>
            <a:lvl1pPr marR="0" lvl="0" algn="l" defTabSz="914400" rtl="0" eaLnBrk="1" latinLnBrk="0" hangingPunct="1">
              <a:lnSpc>
                <a:spcPct val="100000"/>
              </a:lnSpc>
              <a:spcBef>
                <a:spcPts val="0"/>
              </a:spcBef>
              <a:spcAft>
                <a:spcPts val="0"/>
              </a:spcAft>
              <a:buClr>
                <a:srgbClr val="000000"/>
              </a:buClr>
              <a:buFont typeface="Arial"/>
              <a:buNone/>
              <a:defRPr sz="1867" b="0" i="0" u="none" strike="noStrike" kern="1200"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buSzPts val="3000"/>
            </a:pPr>
            <a:r>
              <a:rPr lang="es-CL" sz="2400" b="1">
                <a:solidFill>
                  <a:srgbClr val="505050"/>
                </a:solidFill>
                <a:ea typeface="+mj-ea"/>
              </a:rPr>
              <a:t>Normativa de Calificación de Enfermedades Profesionales. SUSESO</a:t>
            </a:r>
          </a:p>
        </p:txBody>
      </p:sp>
      <p:pic>
        <p:nvPicPr>
          <p:cNvPr id="8" name="Google Shape;166;p23" descr="Imagen que contiene Interfaz de usuario gráfica&#10;&#10;El contenido generado por IA puede ser incorrecto.">
            <a:extLst>
              <a:ext uri="{FF2B5EF4-FFF2-40B4-BE49-F238E27FC236}">
                <a16:creationId xmlns:a16="http://schemas.microsoft.com/office/drawing/2014/main" id="{8EDE6127-25B5-7444-2ECA-C5CBB453472D}"/>
              </a:ext>
            </a:extLst>
          </p:cNvPr>
          <p:cNvPicPr preferRelativeResize="0"/>
          <p:nvPr/>
        </p:nvPicPr>
        <p:blipFill>
          <a:blip r:embed="rId2">
            <a:alphaModFix/>
          </a:blip>
          <a:stretch>
            <a:fillRect/>
          </a:stretch>
        </p:blipFill>
        <p:spPr>
          <a:xfrm>
            <a:off x="243434" y="1403743"/>
            <a:ext cx="3585300" cy="4944019"/>
          </a:xfrm>
          <a:prstGeom prst="rect">
            <a:avLst/>
          </a:prstGeom>
          <a:noFill/>
          <a:ln w="9525" cap="flat" cmpd="sng">
            <a:solidFill>
              <a:srgbClr val="CCCCCC"/>
            </a:solidFill>
            <a:prstDash val="solid"/>
            <a:round/>
            <a:headEnd type="none" w="sm" len="sm"/>
            <a:tailEnd type="none" w="sm" len="sm"/>
          </a:ln>
        </p:spPr>
      </p:pic>
      <p:pic>
        <p:nvPicPr>
          <p:cNvPr id="10" name="Google Shape;167;p23" descr="Escala de tiempo&#10;&#10;El contenido generado por IA puede ser incorrecto.">
            <a:extLst>
              <a:ext uri="{FF2B5EF4-FFF2-40B4-BE49-F238E27FC236}">
                <a16:creationId xmlns:a16="http://schemas.microsoft.com/office/drawing/2014/main" id="{B141260D-CB13-70C6-7517-9426EAB3F62F}"/>
              </a:ext>
            </a:extLst>
          </p:cNvPr>
          <p:cNvPicPr preferRelativeResize="0"/>
          <p:nvPr/>
        </p:nvPicPr>
        <p:blipFill rotWithShape="1">
          <a:blip r:embed="rId3">
            <a:alphaModFix/>
          </a:blip>
          <a:srcRect t="50303"/>
          <a:stretch/>
        </p:blipFill>
        <p:spPr>
          <a:xfrm>
            <a:off x="8075934" y="1394443"/>
            <a:ext cx="3805932" cy="1694087"/>
          </a:xfrm>
          <a:prstGeom prst="rect">
            <a:avLst/>
          </a:prstGeom>
          <a:noFill/>
          <a:ln w="9525" cap="flat" cmpd="sng">
            <a:solidFill>
              <a:srgbClr val="D9D9D9"/>
            </a:solidFill>
            <a:prstDash val="solid"/>
            <a:round/>
            <a:headEnd type="none" w="sm" len="sm"/>
            <a:tailEnd type="none" w="sm" len="sm"/>
          </a:ln>
        </p:spPr>
      </p:pic>
      <p:pic>
        <p:nvPicPr>
          <p:cNvPr id="12" name="Google Shape;168;p23" descr="Escala de tiempo&#10;&#10;El contenido generado por IA puede ser incorrecto.">
            <a:extLst>
              <a:ext uri="{FF2B5EF4-FFF2-40B4-BE49-F238E27FC236}">
                <a16:creationId xmlns:a16="http://schemas.microsoft.com/office/drawing/2014/main" id="{AFD6940E-1F55-5ACD-3398-92001CAFE3A1}"/>
              </a:ext>
            </a:extLst>
          </p:cNvPr>
          <p:cNvPicPr preferRelativeResize="0"/>
          <p:nvPr/>
        </p:nvPicPr>
        <p:blipFill rotWithShape="1">
          <a:blip r:embed="rId3">
            <a:alphaModFix/>
          </a:blip>
          <a:srcRect b="50847"/>
          <a:stretch/>
        </p:blipFill>
        <p:spPr>
          <a:xfrm>
            <a:off x="4049367" y="1403744"/>
            <a:ext cx="3805932" cy="1675513"/>
          </a:xfrm>
          <a:prstGeom prst="rect">
            <a:avLst/>
          </a:prstGeom>
          <a:noFill/>
          <a:ln w="9525" cap="flat" cmpd="sng">
            <a:solidFill>
              <a:srgbClr val="CCCCCC"/>
            </a:solidFill>
            <a:prstDash val="solid"/>
            <a:round/>
            <a:headEnd type="none" w="sm" len="sm"/>
            <a:tailEnd type="none" w="sm" len="sm"/>
          </a:ln>
        </p:spPr>
      </p:pic>
      <p:sp>
        <p:nvSpPr>
          <p:cNvPr id="14" name="Google Shape;169;p23">
            <a:extLst>
              <a:ext uri="{FF2B5EF4-FFF2-40B4-BE49-F238E27FC236}">
                <a16:creationId xmlns:a16="http://schemas.microsoft.com/office/drawing/2014/main" id="{1D601324-A239-13A1-8458-5783D4DCAD2A}"/>
              </a:ext>
            </a:extLst>
          </p:cNvPr>
          <p:cNvSpPr txBox="1"/>
          <p:nvPr/>
        </p:nvSpPr>
        <p:spPr>
          <a:xfrm>
            <a:off x="1365084" y="816190"/>
            <a:ext cx="1342000" cy="67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s-CL" sz="2800">
                <a:solidFill>
                  <a:schemeClr val="dk1"/>
                </a:solidFill>
                <a:latin typeface="Calibri"/>
                <a:ea typeface="Calibri"/>
                <a:cs typeface="Calibri"/>
                <a:sym typeface="Calibri"/>
              </a:rPr>
              <a:t>¿Qué?</a:t>
            </a:r>
            <a:endParaRPr sz="2800">
              <a:solidFill>
                <a:schemeClr val="dk1"/>
              </a:solidFill>
              <a:latin typeface="Calibri"/>
              <a:ea typeface="Calibri"/>
              <a:cs typeface="Calibri"/>
              <a:sym typeface="Calibri"/>
            </a:endParaRPr>
          </a:p>
        </p:txBody>
      </p:sp>
      <p:sp>
        <p:nvSpPr>
          <p:cNvPr id="16" name="Google Shape;170;p23">
            <a:extLst>
              <a:ext uri="{FF2B5EF4-FFF2-40B4-BE49-F238E27FC236}">
                <a16:creationId xmlns:a16="http://schemas.microsoft.com/office/drawing/2014/main" id="{C6D60840-8971-53E0-FCDE-7CBE380F72A5}"/>
              </a:ext>
            </a:extLst>
          </p:cNvPr>
          <p:cNvSpPr txBox="1"/>
          <p:nvPr/>
        </p:nvSpPr>
        <p:spPr>
          <a:xfrm>
            <a:off x="5281339" y="816190"/>
            <a:ext cx="1728000" cy="67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s-CL" sz="2800">
                <a:solidFill>
                  <a:schemeClr val="dk1"/>
                </a:solidFill>
                <a:latin typeface="Calibri"/>
                <a:ea typeface="Calibri"/>
                <a:cs typeface="Calibri"/>
                <a:sym typeface="Calibri"/>
              </a:rPr>
              <a:t>¿Cómo?</a:t>
            </a:r>
            <a:endParaRPr sz="2800">
              <a:solidFill>
                <a:schemeClr val="dk1"/>
              </a:solidFill>
              <a:latin typeface="Calibri"/>
              <a:ea typeface="Calibri"/>
              <a:cs typeface="Calibri"/>
              <a:sym typeface="Calibri"/>
            </a:endParaRPr>
          </a:p>
        </p:txBody>
      </p:sp>
      <p:sp>
        <p:nvSpPr>
          <p:cNvPr id="18" name="Google Shape;171;p23">
            <a:extLst>
              <a:ext uri="{FF2B5EF4-FFF2-40B4-BE49-F238E27FC236}">
                <a16:creationId xmlns:a16="http://schemas.microsoft.com/office/drawing/2014/main" id="{D8D295B7-1320-3276-16B3-BF60680F9EB9}"/>
              </a:ext>
            </a:extLst>
          </p:cNvPr>
          <p:cNvSpPr txBox="1"/>
          <p:nvPr/>
        </p:nvSpPr>
        <p:spPr>
          <a:xfrm>
            <a:off x="9003508" y="816190"/>
            <a:ext cx="1950800" cy="67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s-CL" sz="2800">
                <a:solidFill>
                  <a:schemeClr val="dk1"/>
                </a:solidFill>
                <a:latin typeface="Calibri"/>
                <a:ea typeface="Calibri"/>
                <a:cs typeface="Calibri"/>
                <a:sym typeface="Calibri"/>
              </a:rPr>
              <a:t>¿Después?</a:t>
            </a:r>
            <a:endParaRPr sz="2800">
              <a:solidFill>
                <a:schemeClr val="dk1"/>
              </a:solidFill>
              <a:latin typeface="Calibri"/>
              <a:ea typeface="Calibri"/>
              <a:cs typeface="Calibri"/>
              <a:sym typeface="Calibri"/>
            </a:endParaRPr>
          </a:p>
        </p:txBody>
      </p:sp>
      <p:sp>
        <p:nvSpPr>
          <p:cNvPr id="20" name="Google Shape;172;p23">
            <a:extLst>
              <a:ext uri="{FF2B5EF4-FFF2-40B4-BE49-F238E27FC236}">
                <a16:creationId xmlns:a16="http://schemas.microsoft.com/office/drawing/2014/main" id="{E3628422-DA0E-BDA2-D6C8-11C7AF0C156B}"/>
              </a:ext>
            </a:extLst>
          </p:cNvPr>
          <p:cNvSpPr txBox="1"/>
          <p:nvPr/>
        </p:nvSpPr>
        <p:spPr>
          <a:xfrm>
            <a:off x="5285939" y="4291633"/>
            <a:ext cx="1728000" cy="106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s-CL" sz="2667">
                <a:solidFill>
                  <a:schemeClr val="dk1"/>
                </a:solidFill>
                <a:latin typeface="Calibri"/>
                <a:ea typeface="Calibri"/>
                <a:cs typeface="Calibri"/>
                <a:sym typeface="Calibri"/>
              </a:rPr>
              <a:t>¿Quiénes Califican?</a:t>
            </a:r>
            <a:endParaRPr sz="2667">
              <a:solidFill>
                <a:schemeClr val="dk1"/>
              </a:solidFill>
              <a:latin typeface="Calibri"/>
              <a:ea typeface="Calibri"/>
              <a:cs typeface="Calibri"/>
              <a:sym typeface="Calibri"/>
            </a:endParaRPr>
          </a:p>
        </p:txBody>
      </p:sp>
      <p:pic>
        <p:nvPicPr>
          <p:cNvPr id="22" name="Google Shape;173;p23" descr="Interfaz de usuario gráfica, Aplicación&#10;&#10;El contenido generado por IA puede ser incorrecto.">
            <a:extLst>
              <a:ext uri="{FF2B5EF4-FFF2-40B4-BE49-F238E27FC236}">
                <a16:creationId xmlns:a16="http://schemas.microsoft.com/office/drawing/2014/main" id="{50A1394A-BA2C-4240-052E-B31F04813719}"/>
              </a:ext>
            </a:extLst>
          </p:cNvPr>
          <p:cNvPicPr preferRelativeResize="0"/>
          <p:nvPr/>
        </p:nvPicPr>
        <p:blipFill rotWithShape="1">
          <a:blip r:embed="rId4">
            <a:alphaModFix/>
          </a:blip>
          <a:srcRect r="20489"/>
          <a:stretch/>
        </p:blipFill>
        <p:spPr>
          <a:xfrm>
            <a:off x="7013935" y="3433685"/>
            <a:ext cx="2246962" cy="2922294"/>
          </a:xfrm>
          <a:prstGeom prst="rect">
            <a:avLst/>
          </a:prstGeom>
          <a:noFill/>
          <a:ln>
            <a:solidFill>
              <a:schemeClr val="bg1">
                <a:lumMod val="85000"/>
              </a:schemeClr>
            </a:solidFill>
          </a:ln>
        </p:spPr>
      </p:pic>
      <p:sp>
        <p:nvSpPr>
          <p:cNvPr id="24" name="Google Shape;158;p22">
            <a:extLst>
              <a:ext uri="{FF2B5EF4-FFF2-40B4-BE49-F238E27FC236}">
                <a16:creationId xmlns:a16="http://schemas.microsoft.com/office/drawing/2014/main" id="{37430C5F-BB9B-1930-67EC-586C70670B5F}"/>
              </a:ext>
            </a:extLst>
          </p:cNvPr>
          <p:cNvSpPr txBox="1"/>
          <p:nvPr/>
        </p:nvSpPr>
        <p:spPr>
          <a:xfrm>
            <a:off x="240945" y="6521180"/>
            <a:ext cx="11516400" cy="276944"/>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None/>
            </a:pPr>
            <a:r>
              <a:rPr lang="es-CL" sz="1000" dirty="0"/>
              <a:t>Fuente: Compendio Normas del Seguro Social Accidentes y Enfermedades del Trabajo. </a:t>
            </a:r>
            <a:r>
              <a:rPr lang="es-CL" sz="1000" dirty="0" err="1"/>
              <a:t>Suseso</a:t>
            </a:r>
            <a:r>
              <a:rPr lang="es-CL" sz="1000" dirty="0"/>
              <a:t>. </a:t>
            </a:r>
            <a:r>
              <a:rPr lang="es-CL" sz="1000" dirty="0">
                <a:solidFill>
                  <a:srgbClr val="0000FF"/>
                </a:solidFill>
                <a:hlinkClick r:id="rId5">
                  <a:extLst>
                    <a:ext uri="{A12FA001-AC4F-418D-AE19-62706E023703}">
                      <ahyp:hlinkClr xmlns:ahyp="http://schemas.microsoft.com/office/drawing/2018/hyperlinkcolor" val="tx"/>
                    </a:ext>
                  </a:extLst>
                </a:hlinkClick>
              </a:rPr>
              <a:t>https://www.suseso.cl/613/w3-propertyvalue-136549.html</a:t>
            </a:r>
            <a:endParaRPr lang="es-CL" sz="1000" b="0" i="0" u="none" strike="noStrike" cap="none">
              <a:solidFill>
                <a:srgbClr val="000000"/>
              </a:solidFill>
              <a:latin typeface="Arial"/>
              <a:ea typeface="Arial"/>
              <a:cs typeface="Arial"/>
            </a:endParaRPr>
          </a:p>
        </p:txBody>
      </p:sp>
    </p:spTree>
    <p:extLst>
      <p:ext uri="{BB962C8B-B14F-4D97-AF65-F5344CB8AC3E}">
        <p14:creationId xmlns:p14="http://schemas.microsoft.com/office/powerpoint/2010/main" val="3106328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58;p22">
            <a:extLst>
              <a:ext uri="{FF2B5EF4-FFF2-40B4-BE49-F238E27FC236}">
                <a16:creationId xmlns:a16="http://schemas.microsoft.com/office/drawing/2014/main" id="{70795096-5647-CA16-A698-A39FF84BA47B}"/>
              </a:ext>
            </a:extLst>
          </p:cNvPr>
          <p:cNvSpPr txBox="1"/>
          <p:nvPr/>
        </p:nvSpPr>
        <p:spPr>
          <a:xfrm>
            <a:off x="240945" y="6521180"/>
            <a:ext cx="11516400" cy="430833"/>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s-CL" sz="1000" dirty="0"/>
              <a:t>Fuente: Compendio Normas del Seguro Social Accidentes y Enfermedades del Trabajo. </a:t>
            </a:r>
            <a:r>
              <a:rPr lang="es-CL" sz="1000" dirty="0" err="1"/>
              <a:t>Suseso</a:t>
            </a:r>
            <a:r>
              <a:rPr lang="es-CL" sz="1000" dirty="0"/>
              <a:t>. </a:t>
            </a:r>
            <a:r>
              <a:rPr lang="es-CL" sz="1000" dirty="0">
                <a:solidFill>
                  <a:schemeClr val="hlink"/>
                </a:solidFill>
                <a:hlinkClick r:id="rId2"/>
              </a:rPr>
              <a:t>https://www.suseso.cl/613/w3-propertyvalue-136549.html</a:t>
            </a:r>
            <a:r>
              <a:rPr lang="es-CL" sz="1000" dirty="0"/>
              <a:t> </a:t>
            </a:r>
          </a:p>
          <a:p>
            <a:pPr marL="0" marR="0" lvl="0" indent="0" algn="l">
              <a:lnSpc>
                <a:spcPct val="100000"/>
              </a:lnSpc>
              <a:spcBef>
                <a:spcPts val="0"/>
              </a:spcBef>
              <a:spcAft>
                <a:spcPts val="0"/>
              </a:spcAft>
              <a:buNone/>
            </a:pPr>
            <a:endParaRPr lang="es-CL" sz="1000" b="0" i="0" u="none" strike="noStrike" cap="none" dirty="0">
              <a:solidFill>
                <a:srgbClr val="000000"/>
              </a:solidFill>
              <a:latin typeface="Arial"/>
              <a:ea typeface="Arial"/>
              <a:cs typeface="Arial"/>
            </a:endParaRPr>
          </a:p>
        </p:txBody>
      </p:sp>
      <p:sp>
        <p:nvSpPr>
          <p:cNvPr id="6" name="Google Shape;179;p24">
            <a:extLst>
              <a:ext uri="{FF2B5EF4-FFF2-40B4-BE49-F238E27FC236}">
                <a16:creationId xmlns:a16="http://schemas.microsoft.com/office/drawing/2014/main" id="{CD019F6E-C543-FC48-4358-1CE6158D3015}"/>
              </a:ext>
            </a:extLst>
          </p:cNvPr>
          <p:cNvSpPr txBox="1">
            <a:spLocks noGrp="1"/>
          </p:cNvSpPr>
          <p:nvPr>
            <p:ph type="title"/>
          </p:nvPr>
        </p:nvSpPr>
        <p:spPr>
          <a:xfrm>
            <a:off x="247718" y="0"/>
            <a:ext cx="11944282" cy="11432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buSzPts val="3000"/>
            </a:pPr>
            <a:r>
              <a:rPr lang="es-CL" sz="2400" b="1">
                <a:solidFill>
                  <a:srgbClr val="505050"/>
                </a:solidFill>
                <a:ea typeface="+mj-ea"/>
              </a:rPr>
              <a:t>Ejemplo Protocolo Calificación: EP Musculoesqueléticas (EP ME)</a:t>
            </a:r>
            <a:endParaRPr sz="2400" b="1">
              <a:solidFill>
                <a:srgbClr val="505050"/>
              </a:solidFill>
              <a:ea typeface="+mj-ea"/>
            </a:endParaRPr>
          </a:p>
        </p:txBody>
      </p:sp>
      <p:pic>
        <p:nvPicPr>
          <p:cNvPr id="8" name="Google Shape;181;p24" descr="Imagen que contiene Interfaz de usuario gráfica&#10;&#10;El contenido generado por IA puede ser incorrecto.">
            <a:extLst>
              <a:ext uri="{FF2B5EF4-FFF2-40B4-BE49-F238E27FC236}">
                <a16:creationId xmlns:a16="http://schemas.microsoft.com/office/drawing/2014/main" id="{D9143216-7369-9B96-3D35-ACC9DD24C8FC}"/>
              </a:ext>
            </a:extLst>
          </p:cNvPr>
          <p:cNvPicPr preferRelativeResize="0"/>
          <p:nvPr/>
        </p:nvPicPr>
        <p:blipFill>
          <a:blip r:embed="rId3">
            <a:alphaModFix/>
          </a:blip>
          <a:stretch>
            <a:fillRect/>
          </a:stretch>
        </p:blipFill>
        <p:spPr>
          <a:xfrm>
            <a:off x="243434" y="1411214"/>
            <a:ext cx="3585300" cy="4944019"/>
          </a:xfrm>
          <a:prstGeom prst="rect">
            <a:avLst/>
          </a:prstGeom>
          <a:noFill/>
          <a:ln w="9525" cap="flat" cmpd="sng">
            <a:solidFill>
              <a:srgbClr val="CCCCCC"/>
            </a:solidFill>
            <a:prstDash val="solid"/>
            <a:round/>
            <a:headEnd type="none" w="sm" len="sm"/>
            <a:tailEnd type="none" w="sm" len="sm"/>
          </a:ln>
        </p:spPr>
      </p:pic>
      <p:sp>
        <p:nvSpPr>
          <p:cNvPr id="10" name="Google Shape;182;p24">
            <a:extLst>
              <a:ext uri="{FF2B5EF4-FFF2-40B4-BE49-F238E27FC236}">
                <a16:creationId xmlns:a16="http://schemas.microsoft.com/office/drawing/2014/main" id="{0DE2EEF6-B54D-5A1C-0971-C65B0D2BA646}"/>
              </a:ext>
            </a:extLst>
          </p:cNvPr>
          <p:cNvSpPr txBox="1"/>
          <p:nvPr/>
        </p:nvSpPr>
        <p:spPr>
          <a:xfrm>
            <a:off x="1253025" y="801249"/>
            <a:ext cx="1342000" cy="67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s-CL" sz="2800">
                <a:solidFill>
                  <a:schemeClr val="tx1"/>
                </a:solidFill>
                <a:latin typeface="Calibri"/>
                <a:ea typeface="Calibri"/>
                <a:cs typeface="Calibri"/>
                <a:sym typeface="Calibri"/>
              </a:rPr>
              <a:t>¿Qué?</a:t>
            </a:r>
            <a:endParaRPr sz="2800">
              <a:solidFill>
                <a:schemeClr val="tx1"/>
              </a:solidFill>
              <a:latin typeface="Calibri"/>
              <a:ea typeface="Calibri"/>
              <a:cs typeface="Calibri"/>
              <a:sym typeface="Calibri"/>
            </a:endParaRPr>
          </a:p>
        </p:txBody>
      </p:sp>
      <p:pic>
        <p:nvPicPr>
          <p:cNvPr id="12" name="Google Shape;183;p24" descr="Tabla&#10;&#10;El contenido generado por IA puede ser incorrecto.">
            <a:extLst>
              <a:ext uri="{FF2B5EF4-FFF2-40B4-BE49-F238E27FC236}">
                <a16:creationId xmlns:a16="http://schemas.microsoft.com/office/drawing/2014/main" id="{E3B10128-A14D-69C0-53C4-0722BA8DAB92}"/>
              </a:ext>
            </a:extLst>
          </p:cNvPr>
          <p:cNvPicPr preferRelativeResize="0"/>
          <p:nvPr/>
        </p:nvPicPr>
        <p:blipFill>
          <a:blip r:embed="rId4">
            <a:alphaModFix/>
          </a:blip>
          <a:stretch>
            <a:fillRect/>
          </a:stretch>
        </p:blipFill>
        <p:spPr>
          <a:xfrm>
            <a:off x="4008349" y="1390761"/>
            <a:ext cx="7389072" cy="4969991"/>
          </a:xfrm>
          <a:prstGeom prst="rect">
            <a:avLst/>
          </a:prstGeom>
          <a:noFill/>
          <a:ln w="9525" cap="flat" cmpd="sng">
            <a:solidFill>
              <a:srgbClr val="CCCCCC"/>
            </a:solidFill>
            <a:prstDash val="solid"/>
            <a:round/>
            <a:headEnd type="none" w="sm" len="sm"/>
            <a:tailEnd type="none" w="sm" len="sm"/>
          </a:ln>
        </p:spPr>
      </p:pic>
    </p:spTree>
    <p:extLst>
      <p:ext uri="{BB962C8B-B14F-4D97-AF65-F5344CB8AC3E}">
        <p14:creationId xmlns:p14="http://schemas.microsoft.com/office/powerpoint/2010/main" val="3845203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58;p22">
            <a:extLst>
              <a:ext uri="{FF2B5EF4-FFF2-40B4-BE49-F238E27FC236}">
                <a16:creationId xmlns:a16="http://schemas.microsoft.com/office/drawing/2014/main" id="{E2286E7A-E636-53CC-0695-5776DCED81E7}"/>
              </a:ext>
            </a:extLst>
          </p:cNvPr>
          <p:cNvSpPr txBox="1"/>
          <p:nvPr/>
        </p:nvSpPr>
        <p:spPr>
          <a:xfrm>
            <a:off x="240945" y="6521180"/>
            <a:ext cx="11516400" cy="276944"/>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s-CL" sz="1000" dirty="0"/>
              <a:t>Fuente: Compendio Normas del Seguro Social Accidentes y Enfermedades del Trabajo. </a:t>
            </a:r>
            <a:r>
              <a:rPr lang="es-CL" sz="1000" dirty="0" err="1"/>
              <a:t>Suseso</a:t>
            </a:r>
            <a:r>
              <a:rPr lang="es-CL" sz="1000" dirty="0"/>
              <a:t>. </a:t>
            </a:r>
            <a:r>
              <a:rPr lang="es-CL" sz="1000" dirty="0">
                <a:solidFill>
                  <a:schemeClr val="hlink"/>
                </a:solidFill>
                <a:hlinkClick r:id="rId2"/>
              </a:rPr>
              <a:t>https://www.suseso.cl/613/w3-propertyvalue-136549.html</a:t>
            </a:r>
            <a:r>
              <a:rPr lang="es-CL" sz="1000" dirty="0"/>
              <a:t> </a:t>
            </a:r>
          </a:p>
        </p:txBody>
      </p:sp>
      <p:sp>
        <p:nvSpPr>
          <p:cNvPr id="6" name="Google Shape;189;p25">
            <a:extLst>
              <a:ext uri="{FF2B5EF4-FFF2-40B4-BE49-F238E27FC236}">
                <a16:creationId xmlns:a16="http://schemas.microsoft.com/office/drawing/2014/main" id="{4AFCA2AA-72AE-C11A-CCB8-D4DC7624AB0D}"/>
              </a:ext>
            </a:extLst>
          </p:cNvPr>
          <p:cNvSpPr txBox="1">
            <a:spLocks noGrp="1"/>
          </p:cNvSpPr>
          <p:nvPr>
            <p:ph type="title"/>
          </p:nvPr>
        </p:nvSpPr>
        <p:spPr>
          <a:xfrm>
            <a:off x="277600" y="0"/>
            <a:ext cx="11914400" cy="9064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buSzPts val="3000"/>
            </a:pPr>
            <a:r>
              <a:rPr lang="es-CL" sz="2400" b="1">
                <a:solidFill>
                  <a:srgbClr val="505050"/>
                </a:solidFill>
                <a:ea typeface="+mj-ea"/>
              </a:rPr>
              <a:t>Detalle del estudio Puesto de Trabajo para Calificación EP ME</a:t>
            </a:r>
            <a:endParaRPr sz="2400" b="1">
              <a:solidFill>
                <a:srgbClr val="505050"/>
              </a:solidFill>
              <a:ea typeface="+mj-ea"/>
            </a:endParaRPr>
          </a:p>
        </p:txBody>
      </p:sp>
      <p:pic>
        <p:nvPicPr>
          <p:cNvPr id="8" name="Google Shape;191;p25" descr="Escala de tiempo&#10;&#10;El contenido generado por IA puede ser incorrecto.">
            <a:extLst>
              <a:ext uri="{FF2B5EF4-FFF2-40B4-BE49-F238E27FC236}">
                <a16:creationId xmlns:a16="http://schemas.microsoft.com/office/drawing/2014/main" id="{D6EC8029-922E-7C7E-88B7-F0FF4124DF0A}"/>
              </a:ext>
            </a:extLst>
          </p:cNvPr>
          <p:cNvPicPr preferRelativeResize="0"/>
          <p:nvPr/>
        </p:nvPicPr>
        <p:blipFill rotWithShape="1">
          <a:blip r:embed="rId3">
            <a:alphaModFix/>
          </a:blip>
          <a:srcRect l="9657" b="50847"/>
          <a:stretch/>
        </p:blipFill>
        <p:spPr>
          <a:xfrm>
            <a:off x="367248" y="1842349"/>
            <a:ext cx="3438233" cy="1675500"/>
          </a:xfrm>
          <a:prstGeom prst="rect">
            <a:avLst/>
          </a:prstGeom>
          <a:noFill/>
          <a:ln w="9525" cap="flat" cmpd="sng">
            <a:solidFill>
              <a:srgbClr val="CCCCCC"/>
            </a:solidFill>
            <a:prstDash val="solid"/>
            <a:round/>
            <a:headEnd type="none" w="sm" len="sm"/>
            <a:tailEnd type="none" w="sm" len="sm"/>
          </a:ln>
        </p:spPr>
      </p:pic>
      <p:sp>
        <p:nvSpPr>
          <p:cNvPr id="10" name="Google Shape;192;p25">
            <a:extLst>
              <a:ext uri="{FF2B5EF4-FFF2-40B4-BE49-F238E27FC236}">
                <a16:creationId xmlns:a16="http://schemas.microsoft.com/office/drawing/2014/main" id="{800E88F7-B71E-50BF-4D3A-C98E63C172F3}"/>
              </a:ext>
            </a:extLst>
          </p:cNvPr>
          <p:cNvSpPr txBox="1"/>
          <p:nvPr/>
        </p:nvSpPr>
        <p:spPr>
          <a:xfrm>
            <a:off x="370521" y="1170367"/>
            <a:ext cx="1728400" cy="67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s-CL" sz="2800">
                <a:solidFill>
                  <a:schemeClr val="dk1"/>
                </a:solidFill>
                <a:latin typeface="Calibri"/>
                <a:ea typeface="Calibri"/>
                <a:cs typeface="Calibri"/>
                <a:sym typeface="Calibri"/>
              </a:rPr>
              <a:t>¿Cómo?</a:t>
            </a:r>
            <a:endParaRPr sz="2800">
              <a:solidFill>
                <a:schemeClr val="dk1"/>
              </a:solidFill>
              <a:latin typeface="Calibri"/>
              <a:ea typeface="Calibri"/>
              <a:cs typeface="Calibri"/>
              <a:sym typeface="Calibri"/>
            </a:endParaRPr>
          </a:p>
        </p:txBody>
      </p:sp>
      <p:pic>
        <p:nvPicPr>
          <p:cNvPr id="12" name="Google Shape;194;p25" descr="Interfaz de usuario gráfica, Texto&#10;&#10;El contenido generado por IA puede ser incorrecto.">
            <a:extLst>
              <a:ext uri="{FF2B5EF4-FFF2-40B4-BE49-F238E27FC236}">
                <a16:creationId xmlns:a16="http://schemas.microsoft.com/office/drawing/2014/main" id="{60AD67BF-7846-F5D3-AC64-B6F9E9A019D5}"/>
              </a:ext>
            </a:extLst>
          </p:cNvPr>
          <p:cNvPicPr preferRelativeResize="0"/>
          <p:nvPr/>
        </p:nvPicPr>
        <p:blipFill>
          <a:blip r:embed="rId4">
            <a:alphaModFix/>
          </a:blip>
          <a:stretch>
            <a:fillRect/>
          </a:stretch>
        </p:blipFill>
        <p:spPr>
          <a:xfrm>
            <a:off x="2857940" y="906800"/>
            <a:ext cx="5833601" cy="677200"/>
          </a:xfrm>
          <a:prstGeom prst="rect">
            <a:avLst/>
          </a:prstGeom>
          <a:noFill/>
          <a:ln w="9525" cap="flat" cmpd="sng">
            <a:solidFill>
              <a:srgbClr val="D9D9D9"/>
            </a:solidFill>
            <a:prstDash val="solid"/>
            <a:round/>
            <a:headEnd type="none" w="sm" len="sm"/>
            <a:tailEnd type="none" w="sm" len="sm"/>
          </a:ln>
        </p:spPr>
      </p:pic>
      <p:pic>
        <p:nvPicPr>
          <p:cNvPr id="14" name="Google Shape;195;p25" descr="Interfaz de usuario gráfica, Texto, Aplicación, Correo electrónico&#10;&#10;El contenido generado por IA puede ser incorrecto.">
            <a:extLst>
              <a:ext uri="{FF2B5EF4-FFF2-40B4-BE49-F238E27FC236}">
                <a16:creationId xmlns:a16="http://schemas.microsoft.com/office/drawing/2014/main" id="{1463D33E-F462-A2BA-A0ED-71C5A30D60A0}"/>
              </a:ext>
            </a:extLst>
          </p:cNvPr>
          <p:cNvPicPr preferRelativeResize="0"/>
          <p:nvPr/>
        </p:nvPicPr>
        <p:blipFill>
          <a:blip r:embed="rId5">
            <a:alphaModFix/>
          </a:blip>
          <a:stretch>
            <a:fillRect/>
          </a:stretch>
        </p:blipFill>
        <p:spPr>
          <a:xfrm>
            <a:off x="4401099" y="1714487"/>
            <a:ext cx="6510700" cy="3207433"/>
          </a:xfrm>
          <a:prstGeom prst="rect">
            <a:avLst/>
          </a:prstGeom>
          <a:noFill/>
          <a:ln w="9525" cap="flat" cmpd="sng">
            <a:solidFill>
              <a:srgbClr val="D9D9D9"/>
            </a:solidFill>
            <a:prstDash val="solid"/>
            <a:round/>
            <a:headEnd type="none" w="sm" len="sm"/>
            <a:tailEnd type="none" w="sm" len="sm"/>
          </a:ln>
        </p:spPr>
      </p:pic>
      <p:pic>
        <p:nvPicPr>
          <p:cNvPr id="16" name="Google Shape;196;p25" descr="Tabla&#10;&#10;El contenido generado por IA puede ser incorrecto.">
            <a:extLst>
              <a:ext uri="{FF2B5EF4-FFF2-40B4-BE49-F238E27FC236}">
                <a16:creationId xmlns:a16="http://schemas.microsoft.com/office/drawing/2014/main" id="{A1219A0B-BEE1-A09E-CAFF-457E24919B0E}"/>
              </a:ext>
            </a:extLst>
          </p:cNvPr>
          <p:cNvPicPr preferRelativeResize="0"/>
          <p:nvPr/>
        </p:nvPicPr>
        <p:blipFill>
          <a:blip r:embed="rId6">
            <a:alphaModFix/>
          </a:blip>
          <a:stretch>
            <a:fillRect/>
          </a:stretch>
        </p:blipFill>
        <p:spPr>
          <a:xfrm>
            <a:off x="6233552" y="2107195"/>
            <a:ext cx="5583468" cy="4257951"/>
          </a:xfrm>
          <a:prstGeom prst="rect">
            <a:avLst/>
          </a:prstGeom>
          <a:noFill/>
          <a:ln w="9525" cap="flat" cmpd="sng">
            <a:solidFill>
              <a:srgbClr val="D9D9D9"/>
            </a:solidFill>
            <a:prstDash val="solid"/>
            <a:round/>
            <a:headEnd type="none" w="sm" len="sm"/>
            <a:tailEnd type="none" w="sm" len="sm"/>
          </a:ln>
        </p:spPr>
      </p:pic>
      <p:sp>
        <p:nvSpPr>
          <p:cNvPr id="18" name="Google Shape;197;p25">
            <a:extLst>
              <a:ext uri="{FF2B5EF4-FFF2-40B4-BE49-F238E27FC236}">
                <a16:creationId xmlns:a16="http://schemas.microsoft.com/office/drawing/2014/main" id="{96E9EFA5-F2F3-897C-60DC-BCC205527FA0}"/>
              </a:ext>
            </a:extLst>
          </p:cNvPr>
          <p:cNvSpPr txBox="1"/>
          <p:nvPr/>
        </p:nvSpPr>
        <p:spPr>
          <a:xfrm>
            <a:off x="277600" y="4123300"/>
            <a:ext cx="3438400" cy="17856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s-CL" sz="2000" b="1">
                <a:solidFill>
                  <a:schemeClr val="dk1"/>
                </a:solidFill>
                <a:latin typeface="Calibri"/>
                <a:ea typeface="Calibri"/>
                <a:cs typeface="Calibri"/>
                <a:sym typeface="Calibri"/>
              </a:rPr>
              <a:t>Nota:</a:t>
            </a:r>
            <a:endParaRPr sz="2000" b="1">
              <a:solidFill>
                <a:schemeClr val="dk1"/>
              </a:solidFill>
              <a:latin typeface="Calibri"/>
              <a:ea typeface="Calibri"/>
              <a:cs typeface="Calibri"/>
              <a:sym typeface="Calibri"/>
            </a:endParaRPr>
          </a:p>
          <a:p>
            <a:pPr marL="0" lvl="0" indent="0" algn="l" rtl="0">
              <a:spcBef>
                <a:spcPts val="0"/>
              </a:spcBef>
              <a:spcAft>
                <a:spcPts val="0"/>
              </a:spcAft>
              <a:buNone/>
            </a:pPr>
            <a:r>
              <a:rPr lang="es-CL" sz="2000">
                <a:solidFill>
                  <a:schemeClr val="dk1"/>
                </a:solidFill>
                <a:latin typeface="Calibri"/>
                <a:ea typeface="Calibri"/>
                <a:cs typeface="Calibri"/>
                <a:sym typeface="Calibri"/>
              </a:rPr>
              <a:t>Las mediciones permiten objetivar la exposición laboral.</a:t>
            </a:r>
            <a:endParaRPr sz="2000">
              <a:solidFill>
                <a:schemeClr val="dk1"/>
              </a:solidFill>
              <a:latin typeface="Calibri"/>
              <a:ea typeface="Calibri"/>
              <a:cs typeface="Calibri"/>
              <a:sym typeface="Calibri"/>
            </a:endParaRPr>
          </a:p>
          <a:p>
            <a:pPr marL="0" lvl="0" indent="0" algn="l" rtl="0">
              <a:spcBef>
                <a:spcPts val="0"/>
              </a:spcBef>
              <a:spcAft>
                <a:spcPts val="0"/>
              </a:spcAft>
              <a:buNone/>
            </a:pPr>
            <a:r>
              <a:rPr lang="es-CL" sz="2000">
                <a:solidFill>
                  <a:schemeClr val="dk1"/>
                </a:solidFill>
                <a:latin typeface="Calibri"/>
                <a:ea typeface="Calibri"/>
                <a:cs typeface="Calibri"/>
                <a:sym typeface="Calibri"/>
              </a:rPr>
              <a:t>Los Comités resuelven según estas evaluaciones</a:t>
            </a:r>
            <a:endParaRPr sz="20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1476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37;p27">
            <a:extLst>
              <a:ext uri="{FF2B5EF4-FFF2-40B4-BE49-F238E27FC236}">
                <a16:creationId xmlns:a16="http://schemas.microsoft.com/office/drawing/2014/main" id="{3095001F-0F7D-4BEE-0C19-B43A5C866795}"/>
              </a:ext>
            </a:extLst>
          </p:cNvPr>
          <p:cNvSpPr txBox="1">
            <a:spLocks noGrp="1"/>
          </p:cNvSpPr>
          <p:nvPr>
            <p:ph type="title"/>
          </p:nvPr>
        </p:nvSpPr>
        <p:spPr>
          <a:xfrm>
            <a:off x="277600" y="0"/>
            <a:ext cx="11914400" cy="906400"/>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nSpc>
                <a:spcPct val="90000"/>
              </a:lnSpc>
              <a:buSzPts val="3000"/>
            </a:pPr>
            <a:r>
              <a:rPr lang="es-CL" sz="2400" b="1">
                <a:solidFill>
                  <a:srgbClr val="505050"/>
                </a:solidFill>
                <a:ea typeface="+mj-ea"/>
              </a:rPr>
              <a:t>Compendio. Efectos post Calificación EP ME</a:t>
            </a:r>
            <a:endParaRPr sz="2400" b="1">
              <a:solidFill>
                <a:srgbClr val="505050"/>
              </a:solidFill>
              <a:ea typeface="+mj-ea"/>
            </a:endParaRPr>
          </a:p>
        </p:txBody>
      </p:sp>
      <p:sp>
        <p:nvSpPr>
          <p:cNvPr id="6" name="Google Shape;239;p27">
            <a:extLst>
              <a:ext uri="{FF2B5EF4-FFF2-40B4-BE49-F238E27FC236}">
                <a16:creationId xmlns:a16="http://schemas.microsoft.com/office/drawing/2014/main" id="{DE9F1D93-AACD-B1B6-3004-2E881D508B25}"/>
              </a:ext>
            </a:extLst>
          </p:cNvPr>
          <p:cNvSpPr txBox="1"/>
          <p:nvPr/>
        </p:nvSpPr>
        <p:spPr>
          <a:xfrm>
            <a:off x="484616" y="1191285"/>
            <a:ext cx="2146400" cy="677200"/>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s-CL" sz="2800">
                <a:solidFill>
                  <a:schemeClr val="dk1"/>
                </a:solidFill>
                <a:latin typeface="Calibri"/>
                <a:ea typeface="Calibri"/>
                <a:cs typeface="Calibri"/>
                <a:sym typeface="Calibri"/>
              </a:rPr>
              <a:t>¿Después?</a:t>
            </a:r>
            <a:endParaRPr sz="2800">
              <a:solidFill>
                <a:schemeClr val="dk1"/>
              </a:solidFill>
              <a:latin typeface="Calibri"/>
              <a:ea typeface="Calibri"/>
              <a:cs typeface="Calibri"/>
              <a:sym typeface="Calibri"/>
            </a:endParaRPr>
          </a:p>
        </p:txBody>
      </p:sp>
      <p:pic>
        <p:nvPicPr>
          <p:cNvPr id="8" name="Google Shape;240;p27" descr="Interfaz de usuario gráfica, Texto, Aplicación&#10;&#10;El contenido generado por IA puede ser incorrecto.">
            <a:extLst>
              <a:ext uri="{FF2B5EF4-FFF2-40B4-BE49-F238E27FC236}">
                <a16:creationId xmlns:a16="http://schemas.microsoft.com/office/drawing/2014/main" id="{5B63B8FF-2B49-6A07-EB53-14BF0328EA21}"/>
              </a:ext>
            </a:extLst>
          </p:cNvPr>
          <p:cNvPicPr preferRelativeResize="0"/>
          <p:nvPr/>
        </p:nvPicPr>
        <p:blipFill rotWithShape="1">
          <a:blip r:embed="rId2">
            <a:alphaModFix/>
          </a:blip>
          <a:srcRect t="4516"/>
          <a:stretch/>
        </p:blipFill>
        <p:spPr>
          <a:xfrm>
            <a:off x="3836066" y="1090794"/>
            <a:ext cx="8008023" cy="2807842"/>
          </a:xfrm>
          <a:prstGeom prst="rect">
            <a:avLst/>
          </a:prstGeom>
          <a:noFill/>
          <a:ln w="9525" cap="flat" cmpd="sng">
            <a:solidFill>
              <a:schemeClr val="lt2"/>
            </a:solidFill>
            <a:prstDash val="solid"/>
            <a:round/>
            <a:headEnd type="none" w="sm" len="sm"/>
            <a:tailEnd type="none" w="sm" len="sm"/>
          </a:ln>
        </p:spPr>
      </p:pic>
      <p:pic>
        <p:nvPicPr>
          <p:cNvPr id="10" name="Google Shape;241;p27" descr="Escala de tiempo&#10;&#10;El contenido generado por IA puede ser incorrecto.">
            <a:extLst>
              <a:ext uri="{FF2B5EF4-FFF2-40B4-BE49-F238E27FC236}">
                <a16:creationId xmlns:a16="http://schemas.microsoft.com/office/drawing/2014/main" id="{33C79106-C1DE-9BD6-7F6C-007CB1C62CA4}"/>
              </a:ext>
            </a:extLst>
          </p:cNvPr>
          <p:cNvPicPr preferRelativeResize="0"/>
          <p:nvPr/>
        </p:nvPicPr>
        <p:blipFill rotWithShape="1">
          <a:blip r:embed="rId3">
            <a:alphaModFix/>
          </a:blip>
          <a:srcRect l="10738" t="50303"/>
          <a:stretch/>
        </p:blipFill>
        <p:spPr>
          <a:xfrm>
            <a:off x="277600" y="2660367"/>
            <a:ext cx="3397133" cy="1694100"/>
          </a:xfrm>
          <a:prstGeom prst="rect">
            <a:avLst/>
          </a:prstGeom>
          <a:noFill/>
          <a:ln w="9525" cap="flat" cmpd="sng">
            <a:solidFill>
              <a:srgbClr val="D9D9D9"/>
            </a:solidFill>
            <a:prstDash val="solid"/>
            <a:round/>
            <a:headEnd type="none" w="sm" len="sm"/>
            <a:tailEnd type="none" w="sm" len="sm"/>
          </a:ln>
        </p:spPr>
      </p:pic>
      <p:pic>
        <p:nvPicPr>
          <p:cNvPr id="12" name="Google Shape;242;p27" descr="Interfaz de usuario gráfica, Texto, Aplicación, Correo electrónico&#10;&#10;El contenido generado por IA puede ser incorrecto.">
            <a:extLst>
              <a:ext uri="{FF2B5EF4-FFF2-40B4-BE49-F238E27FC236}">
                <a16:creationId xmlns:a16="http://schemas.microsoft.com/office/drawing/2014/main" id="{16B8988A-445F-3EF3-F059-C9665BDE5D0B}"/>
              </a:ext>
            </a:extLst>
          </p:cNvPr>
          <p:cNvPicPr preferRelativeResize="0"/>
          <p:nvPr/>
        </p:nvPicPr>
        <p:blipFill>
          <a:blip r:embed="rId4">
            <a:alphaModFix/>
          </a:blip>
          <a:stretch>
            <a:fillRect/>
          </a:stretch>
        </p:blipFill>
        <p:spPr>
          <a:xfrm>
            <a:off x="3832079" y="4215895"/>
            <a:ext cx="8069768" cy="1974985"/>
          </a:xfrm>
          <a:prstGeom prst="rect">
            <a:avLst/>
          </a:prstGeom>
          <a:noFill/>
          <a:ln w="9525" cap="flat" cmpd="sng">
            <a:solidFill>
              <a:schemeClr val="lt2"/>
            </a:solidFill>
            <a:prstDash val="solid"/>
            <a:round/>
            <a:headEnd type="none" w="sm" len="sm"/>
            <a:tailEnd type="none" w="sm" len="sm"/>
          </a:ln>
        </p:spPr>
      </p:pic>
      <p:sp>
        <p:nvSpPr>
          <p:cNvPr id="16" name="Google Shape;158;p22">
            <a:extLst>
              <a:ext uri="{FF2B5EF4-FFF2-40B4-BE49-F238E27FC236}">
                <a16:creationId xmlns:a16="http://schemas.microsoft.com/office/drawing/2014/main" id="{87CC5BE5-8AE8-3594-A50F-88AC97EDD948}"/>
              </a:ext>
            </a:extLst>
          </p:cNvPr>
          <p:cNvSpPr txBox="1"/>
          <p:nvPr/>
        </p:nvSpPr>
        <p:spPr>
          <a:xfrm>
            <a:off x="240945" y="6521180"/>
            <a:ext cx="11516400" cy="276944"/>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s-CL" sz="1000" dirty="0"/>
              <a:t>Fuente: Compendio Normas del Seguro Social Accidentes y Enfermedades del Trabajo. </a:t>
            </a:r>
            <a:r>
              <a:rPr lang="es-CL" sz="1000"/>
              <a:t>Suseso. </a:t>
            </a:r>
            <a:r>
              <a:rPr lang="es-CL" sz="1000" dirty="0">
                <a:hlinkClick r:id="rId5"/>
              </a:rPr>
              <a:t>SUSESO: Compendio Seguridad Laboral - A. Protocolo General</a:t>
            </a:r>
            <a:endParaRPr lang="es-CL" sz="1000" dirty="0"/>
          </a:p>
        </p:txBody>
      </p:sp>
    </p:spTree>
    <p:extLst>
      <p:ext uri="{BB962C8B-B14F-4D97-AF65-F5344CB8AC3E}">
        <p14:creationId xmlns:p14="http://schemas.microsoft.com/office/powerpoint/2010/main" val="4149589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295888" y="4881508"/>
            <a:ext cx="11896112" cy="984885"/>
          </a:xfrm>
        </p:spPr>
        <p:txBody>
          <a:bodyPr/>
          <a:lstStyle/>
          <a:p>
            <a:pPr algn="l"/>
            <a:r>
              <a:rPr lang="es-MX" sz="3200" dirty="0">
                <a:latin typeface="Arial"/>
                <a:cs typeface="Arial"/>
              </a:rPr>
              <a:t>Y... ¿Cuál fue </a:t>
            </a:r>
            <a:r>
              <a:rPr lang="es-MX" sz="3200">
                <a:latin typeface="Arial"/>
                <a:cs typeface="Arial"/>
              </a:rPr>
              <a:t>el resultado de la</a:t>
            </a:r>
            <a:r>
              <a:rPr lang="es-MX" sz="3200" dirty="0">
                <a:latin typeface="Arial"/>
                <a:cs typeface="Arial"/>
              </a:rPr>
              <a:t> aplicación del nuevo Modelo de Calificación de EP?</a:t>
            </a:r>
            <a:endParaRPr lang="es-MX" sz="3200" b="1" dirty="0"/>
          </a:p>
        </p:txBody>
      </p:sp>
    </p:spTree>
    <p:extLst>
      <p:ext uri="{BB962C8B-B14F-4D97-AF65-F5344CB8AC3E}">
        <p14:creationId xmlns:p14="http://schemas.microsoft.com/office/powerpoint/2010/main" val="223303360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53853-89F5-0E00-207C-70B4E21507AD}"/>
            </a:ext>
          </a:extLst>
        </p:cNvPr>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00000000-0008-0000-0200-000004000000}"/>
              </a:ext>
              <a:ext uri="{147F2762-F138-4A5C-976F-8EAC2B608ADB}">
                <a16:predDERef xmlns:a16="http://schemas.microsoft.com/office/drawing/2014/main" pred="{00000000-0008-0000-0200-000003000000}"/>
              </a:ext>
            </a:extLst>
          </p:cNvPr>
          <p:cNvGraphicFramePr>
            <a:graphicFrameLocks/>
          </p:cNvGraphicFramePr>
          <p:nvPr>
            <p:extLst>
              <p:ext uri="{D42A27DB-BD31-4B8C-83A1-F6EECF244321}">
                <p14:modId xmlns:p14="http://schemas.microsoft.com/office/powerpoint/2010/main" val="3515965380"/>
              </p:ext>
            </p:extLst>
          </p:nvPr>
        </p:nvGraphicFramePr>
        <p:xfrm>
          <a:off x="580092" y="1310902"/>
          <a:ext cx="10878296" cy="4590675"/>
        </p:xfrm>
        <a:graphic>
          <a:graphicData uri="http://schemas.openxmlformats.org/drawingml/2006/chart">
            <c:chart xmlns:c="http://schemas.openxmlformats.org/drawingml/2006/chart" xmlns:r="http://schemas.openxmlformats.org/officeDocument/2006/relationships" r:id="rId3"/>
          </a:graphicData>
        </a:graphic>
      </p:graphicFrame>
      <p:sp>
        <p:nvSpPr>
          <p:cNvPr id="7" name="1 Título">
            <a:extLst>
              <a:ext uri="{FF2B5EF4-FFF2-40B4-BE49-F238E27FC236}">
                <a16:creationId xmlns:a16="http://schemas.microsoft.com/office/drawing/2014/main" id="{BBE04C0A-37CC-4132-E1EC-60D9878BE00E}"/>
              </a:ext>
            </a:extLst>
          </p:cNvPr>
          <p:cNvSpPr>
            <a:spLocks noGrp="1"/>
          </p:cNvSpPr>
          <p:nvPr>
            <p:ph type="title"/>
          </p:nvPr>
        </p:nvSpPr>
        <p:spPr>
          <a:xfrm>
            <a:off x="479376" y="116851"/>
            <a:ext cx="9721077" cy="806710"/>
          </a:xfrm>
        </p:spPr>
        <p:txBody>
          <a:bodyPr/>
          <a:lstStyle/>
          <a:p>
            <a:pPr algn="l"/>
            <a:r>
              <a:rPr lang="es-MX" sz="2000" dirty="0">
                <a:latin typeface="Arial"/>
                <a:cs typeface="Arial"/>
              </a:rPr>
              <a:t>Denuncias Enfermedades Profesionales (Sin </a:t>
            </a:r>
            <a:r>
              <a:rPr lang="es-MX" sz="2000" dirty="0" err="1">
                <a:latin typeface="Arial"/>
                <a:cs typeface="Arial"/>
              </a:rPr>
              <a:t>Covid</a:t>
            </a:r>
            <a:r>
              <a:rPr lang="es-MX" sz="2000" dirty="0">
                <a:latin typeface="Arial"/>
                <a:cs typeface="Arial"/>
              </a:rPr>
              <a:t>). </a:t>
            </a:r>
            <a:br>
              <a:rPr lang="es-MX" sz="2000" dirty="0">
                <a:latin typeface="Arial"/>
                <a:cs typeface="Arial"/>
              </a:rPr>
            </a:br>
            <a:r>
              <a:rPr lang="es-MX" sz="2000" dirty="0">
                <a:latin typeface="Arial"/>
                <a:cs typeface="Arial"/>
              </a:rPr>
              <a:t>Mutuales e ISL 2012 a 2025. </a:t>
            </a:r>
            <a:r>
              <a:rPr lang="es-MX" sz="2000" dirty="0" err="1">
                <a:latin typeface="Arial"/>
                <a:cs typeface="Arial"/>
              </a:rPr>
              <a:t>Suseso</a:t>
            </a:r>
            <a:endParaRPr lang="es-CL" sz="2000" b="1" dirty="0">
              <a:latin typeface="Arial"/>
              <a:cs typeface="Arial"/>
            </a:endParaRPr>
          </a:p>
        </p:txBody>
      </p:sp>
      <p:sp>
        <p:nvSpPr>
          <p:cNvPr id="3" name="CuadroTexto 2">
            <a:extLst>
              <a:ext uri="{FF2B5EF4-FFF2-40B4-BE49-F238E27FC236}">
                <a16:creationId xmlns:a16="http://schemas.microsoft.com/office/drawing/2014/main" id="{7B9285D7-E941-21A8-D6D4-FBC79B9B7C9B}"/>
              </a:ext>
            </a:extLst>
          </p:cNvPr>
          <p:cNvSpPr txBox="1"/>
          <p:nvPr/>
        </p:nvSpPr>
        <p:spPr>
          <a:xfrm>
            <a:off x="477371" y="6494929"/>
            <a:ext cx="7516905"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1000" dirty="0">
                <a:latin typeface="Arial"/>
              </a:rPr>
              <a:t>Fuente. Estadísticas de Accidentabilidad </a:t>
            </a:r>
            <a:r>
              <a:rPr lang="es-ES" sz="1000" dirty="0" err="1">
                <a:latin typeface="Arial"/>
              </a:rPr>
              <a:t>Suseso</a:t>
            </a:r>
            <a:r>
              <a:rPr lang="es-ES" sz="1000" dirty="0">
                <a:latin typeface="Arial"/>
              </a:rPr>
              <a:t>. </a:t>
            </a:r>
            <a:r>
              <a:rPr lang="es-ES" sz="1000" dirty="0">
                <a:latin typeface="Arial"/>
                <a:hlinkClick r:id="rId4"/>
              </a:rPr>
              <a:t>www.suseso.cl</a:t>
            </a:r>
            <a:r>
              <a:rPr lang="es-ES" sz="1000" dirty="0">
                <a:latin typeface="Arial"/>
              </a:rPr>
              <a:t> </a:t>
            </a:r>
            <a:endParaRPr lang="es-ES" sz="1000" dirty="0">
              <a:latin typeface="Arial"/>
              <a:cs typeface="Arial"/>
            </a:endParaRPr>
          </a:p>
        </p:txBody>
      </p:sp>
      <p:cxnSp>
        <p:nvCxnSpPr>
          <p:cNvPr id="9" name="Conector recto de flecha 8">
            <a:extLst>
              <a:ext uri="{FF2B5EF4-FFF2-40B4-BE49-F238E27FC236}">
                <a16:creationId xmlns:a16="http://schemas.microsoft.com/office/drawing/2014/main" id="{E617A7DE-F5C2-92C2-87C9-D0A5712D62AF}"/>
              </a:ext>
            </a:extLst>
          </p:cNvPr>
          <p:cNvCxnSpPr/>
          <p:nvPr/>
        </p:nvCxnSpPr>
        <p:spPr>
          <a:xfrm>
            <a:off x="4512653" y="950846"/>
            <a:ext cx="0" cy="4369866"/>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2" name="Elipse 11">
            <a:extLst>
              <a:ext uri="{FF2B5EF4-FFF2-40B4-BE49-F238E27FC236}">
                <a16:creationId xmlns:a16="http://schemas.microsoft.com/office/drawing/2014/main" id="{909A500C-1C3B-852F-B8E5-CB08C8463130}"/>
              </a:ext>
            </a:extLst>
          </p:cNvPr>
          <p:cNvSpPr/>
          <p:nvPr/>
        </p:nvSpPr>
        <p:spPr>
          <a:xfrm>
            <a:off x="3458265" y="1787757"/>
            <a:ext cx="734399" cy="44644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3" name="Elipse 12">
            <a:extLst>
              <a:ext uri="{FF2B5EF4-FFF2-40B4-BE49-F238E27FC236}">
                <a16:creationId xmlns:a16="http://schemas.microsoft.com/office/drawing/2014/main" id="{A2C2D67E-AC2C-A345-D80B-18E129862AC5}"/>
              </a:ext>
            </a:extLst>
          </p:cNvPr>
          <p:cNvSpPr/>
          <p:nvPr/>
        </p:nvSpPr>
        <p:spPr>
          <a:xfrm>
            <a:off x="10341152" y="723111"/>
            <a:ext cx="726927" cy="544219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507513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09E7E-E0EB-72B7-7D80-E68A3843EDC5}"/>
            </a:ext>
          </a:extLst>
        </p:cNvPr>
        <p:cNvGrpSpPr/>
        <p:nvPr/>
      </p:nvGrpSpPr>
      <p:grpSpPr>
        <a:xfrm>
          <a:off x="0" y="0"/>
          <a:ext cx="0" cy="0"/>
          <a:chOff x="0" y="0"/>
          <a:chExt cx="0" cy="0"/>
        </a:xfrm>
      </p:grpSpPr>
      <p:graphicFrame>
        <p:nvGraphicFramePr>
          <p:cNvPr id="2" name="Gráfico 1">
            <a:extLst>
              <a:ext uri="{FF2B5EF4-FFF2-40B4-BE49-F238E27FC236}">
                <a16:creationId xmlns:a16="http://schemas.microsoft.com/office/drawing/2014/main" id="{B03E0966-13C1-473A-A2E4-F16D60F46C66}"/>
              </a:ext>
              <a:ext uri="{147F2762-F138-4A5C-976F-8EAC2B608ADB}">
                <a16:predDERef xmlns:a16="http://schemas.microsoft.com/office/drawing/2014/main" pred="{CB9D3EC5-C9E4-4723-C72C-00ED3310CA27}"/>
              </a:ext>
            </a:extLst>
          </p:cNvPr>
          <p:cNvGraphicFramePr>
            <a:graphicFrameLocks/>
          </p:cNvGraphicFramePr>
          <p:nvPr>
            <p:extLst>
              <p:ext uri="{D42A27DB-BD31-4B8C-83A1-F6EECF244321}">
                <p14:modId xmlns:p14="http://schemas.microsoft.com/office/powerpoint/2010/main" val="2923981292"/>
              </p:ext>
            </p:extLst>
          </p:nvPr>
        </p:nvGraphicFramePr>
        <p:xfrm>
          <a:off x="626679" y="1154546"/>
          <a:ext cx="10934988" cy="5060949"/>
        </p:xfrm>
        <a:graphic>
          <a:graphicData uri="http://schemas.openxmlformats.org/drawingml/2006/chart">
            <c:chart xmlns:c="http://schemas.openxmlformats.org/drawingml/2006/chart" xmlns:r="http://schemas.openxmlformats.org/officeDocument/2006/relationships" r:id="rId2"/>
          </a:graphicData>
        </a:graphic>
      </p:graphicFrame>
      <p:sp>
        <p:nvSpPr>
          <p:cNvPr id="7" name="1 Título">
            <a:extLst>
              <a:ext uri="{FF2B5EF4-FFF2-40B4-BE49-F238E27FC236}">
                <a16:creationId xmlns:a16="http://schemas.microsoft.com/office/drawing/2014/main" id="{34B49310-AE11-1B9F-8A22-195E5C4328E8}"/>
              </a:ext>
            </a:extLst>
          </p:cNvPr>
          <p:cNvSpPr>
            <a:spLocks noGrp="1"/>
          </p:cNvSpPr>
          <p:nvPr>
            <p:ph type="title"/>
          </p:nvPr>
        </p:nvSpPr>
        <p:spPr>
          <a:xfrm>
            <a:off x="623391" y="188325"/>
            <a:ext cx="11089233" cy="584775"/>
          </a:xfrm>
        </p:spPr>
        <p:txBody>
          <a:bodyPr/>
          <a:lstStyle/>
          <a:p>
            <a:pPr algn="l"/>
            <a:r>
              <a:rPr lang="es-MX" sz="2000" dirty="0">
                <a:latin typeface="Arial"/>
                <a:cs typeface="Arial"/>
              </a:rPr>
              <a:t>Evolución </a:t>
            </a:r>
            <a:r>
              <a:rPr lang="es-MX" sz="2000" dirty="0" err="1">
                <a:latin typeface="Arial"/>
                <a:cs typeface="Arial"/>
              </a:rPr>
              <a:t>Nro</a:t>
            </a:r>
            <a:r>
              <a:rPr lang="es-MX" sz="2000" dirty="0">
                <a:latin typeface="Arial"/>
                <a:cs typeface="Arial"/>
              </a:rPr>
              <a:t> y Tasa (x 100 trabajadores) de Enfermedades Profesionales (EP). </a:t>
            </a:r>
            <a:br>
              <a:rPr lang="es-MX" sz="2000" dirty="0">
                <a:latin typeface="Arial"/>
                <a:cs typeface="Arial"/>
              </a:rPr>
            </a:br>
            <a:r>
              <a:rPr lang="es-MX" sz="1800" dirty="0">
                <a:latin typeface="Arial"/>
                <a:cs typeface="Arial"/>
              </a:rPr>
              <a:t>Mutualidades. 2007-2025 (No incluye </a:t>
            </a:r>
            <a:r>
              <a:rPr lang="es-MX" sz="1800" dirty="0" err="1">
                <a:latin typeface="Arial"/>
                <a:cs typeface="Arial"/>
              </a:rPr>
              <a:t>Covid</a:t>
            </a:r>
            <a:r>
              <a:rPr lang="es-MX" sz="1800" dirty="0">
                <a:latin typeface="Arial"/>
                <a:cs typeface="Arial"/>
              </a:rPr>
              <a:t>)</a:t>
            </a:r>
            <a:endParaRPr lang="es-CL" sz="1800" b="1" dirty="0"/>
          </a:p>
        </p:txBody>
      </p:sp>
      <p:sp>
        <p:nvSpPr>
          <p:cNvPr id="5" name="Rectángulo 4">
            <a:extLst>
              <a:ext uri="{FF2B5EF4-FFF2-40B4-BE49-F238E27FC236}">
                <a16:creationId xmlns:a16="http://schemas.microsoft.com/office/drawing/2014/main" id="{FD1232AD-59B6-E169-9E01-86A8CA99A972}"/>
              </a:ext>
            </a:extLst>
          </p:cNvPr>
          <p:cNvSpPr/>
          <p:nvPr/>
        </p:nvSpPr>
        <p:spPr>
          <a:xfrm>
            <a:off x="480029" y="6336745"/>
            <a:ext cx="3740511" cy="464871"/>
          </a:xfrm>
          <a:prstGeom prst="rect">
            <a:avLst/>
          </a:prstGeom>
        </p:spPr>
        <p:txBody>
          <a:bodyPr wrap="none" lIns="91440" tIns="45720" rIns="91440" bIns="45720" anchor="t">
            <a:spAutoFit/>
          </a:bodyPr>
          <a:lstStyle/>
          <a:p>
            <a:pPr>
              <a:lnSpc>
                <a:spcPct val="150000"/>
              </a:lnSpc>
            </a:pPr>
            <a:r>
              <a:rPr lang="es-CL" dirty="0"/>
              <a:t>Fuentes: Informes </a:t>
            </a:r>
            <a:r>
              <a:rPr lang="es-CL" dirty="0" err="1"/>
              <a:t>Suseso</a:t>
            </a:r>
            <a:r>
              <a:rPr lang="es-CL" dirty="0"/>
              <a:t> 2015 - 2025</a:t>
            </a:r>
          </a:p>
        </p:txBody>
      </p:sp>
      <p:cxnSp>
        <p:nvCxnSpPr>
          <p:cNvPr id="4" name="Conector recto de flecha 3">
            <a:extLst>
              <a:ext uri="{FF2B5EF4-FFF2-40B4-BE49-F238E27FC236}">
                <a16:creationId xmlns:a16="http://schemas.microsoft.com/office/drawing/2014/main" id="{D9B2725A-F76D-B716-2777-3455FD6836B4}"/>
              </a:ext>
            </a:extLst>
          </p:cNvPr>
          <p:cNvCxnSpPr/>
          <p:nvPr/>
        </p:nvCxnSpPr>
        <p:spPr>
          <a:xfrm>
            <a:off x="6112920" y="998857"/>
            <a:ext cx="17206" cy="419576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9" name="Elipse 8">
            <a:extLst>
              <a:ext uri="{FF2B5EF4-FFF2-40B4-BE49-F238E27FC236}">
                <a16:creationId xmlns:a16="http://schemas.microsoft.com/office/drawing/2014/main" id="{4128376E-F0B0-0FD8-B9C4-7E609C1C337C}"/>
              </a:ext>
            </a:extLst>
          </p:cNvPr>
          <p:cNvSpPr/>
          <p:nvPr/>
        </p:nvSpPr>
        <p:spPr>
          <a:xfrm>
            <a:off x="5345894" y="2204864"/>
            <a:ext cx="566650" cy="3600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Elipse 9">
            <a:extLst>
              <a:ext uri="{FF2B5EF4-FFF2-40B4-BE49-F238E27FC236}">
                <a16:creationId xmlns:a16="http://schemas.microsoft.com/office/drawing/2014/main" id="{FD43A9BE-C9C5-43C8-6216-3D1F81DA380A}"/>
              </a:ext>
            </a:extLst>
          </p:cNvPr>
          <p:cNvSpPr/>
          <p:nvPr/>
        </p:nvSpPr>
        <p:spPr>
          <a:xfrm>
            <a:off x="10231244" y="1340768"/>
            <a:ext cx="589741" cy="44644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4907820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9B691-E881-95FA-4EE7-EEDAFF39CF3C}"/>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EEB57466-4D2A-CCC3-669C-FB346B82DC24}"/>
              </a:ext>
            </a:extLst>
          </p:cNvPr>
          <p:cNvSpPr>
            <a:spLocks noGrp="1"/>
          </p:cNvSpPr>
          <p:nvPr>
            <p:ph type="title"/>
          </p:nvPr>
        </p:nvSpPr>
        <p:spPr>
          <a:xfrm>
            <a:off x="483299" y="174275"/>
            <a:ext cx="9939984" cy="615553"/>
          </a:xfrm>
        </p:spPr>
        <p:txBody>
          <a:bodyPr/>
          <a:lstStyle/>
          <a:p>
            <a:pPr algn="l"/>
            <a:r>
              <a:rPr lang="es-MX" sz="2000" dirty="0">
                <a:latin typeface="Arial"/>
                <a:cs typeface="Arial"/>
              </a:rPr>
              <a:t>Evolución % EP Calificadas según grupo Diagnóstico (Sin </a:t>
            </a:r>
            <a:r>
              <a:rPr lang="es-MX" sz="2000" dirty="0" err="1">
                <a:latin typeface="Arial"/>
                <a:cs typeface="Arial"/>
              </a:rPr>
              <a:t>Covid</a:t>
            </a:r>
            <a:r>
              <a:rPr lang="es-MX" sz="2000" dirty="0">
                <a:latin typeface="Arial"/>
                <a:cs typeface="Arial"/>
              </a:rPr>
              <a:t>). </a:t>
            </a:r>
            <a:br>
              <a:rPr lang="es-MX" sz="2000" dirty="0">
                <a:latin typeface="Arial"/>
                <a:cs typeface="Arial"/>
              </a:rPr>
            </a:br>
            <a:r>
              <a:rPr lang="es-MX" sz="2000" dirty="0">
                <a:latin typeface="Arial"/>
                <a:cs typeface="Arial"/>
              </a:rPr>
              <a:t>Mutualidades. 1988-2025</a:t>
            </a:r>
            <a:endParaRPr lang="es-CL" sz="2000" b="1" dirty="0"/>
          </a:p>
        </p:txBody>
      </p:sp>
      <p:sp>
        <p:nvSpPr>
          <p:cNvPr id="5" name="Rectángulo 4">
            <a:extLst>
              <a:ext uri="{FF2B5EF4-FFF2-40B4-BE49-F238E27FC236}">
                <a16:creationId xmlns:a16="http://schemas.microsoft.com/office/drawing/2014/main" id="{515D4F3F-847F-22E8-4A42-76343C1F8A31}"/>
              </a:ext>
            </a:extLst>
          </p:cNvPr>
          <p:cNvSpPr/>
          <p:nvPr/>
        </p:nvSpPr>
        <p:spPr>
          <a:xfrm>
            <a:off x="480029" y="6336745"/>
            <a:ext cx="5936625" cy="464871"/>
          </a:xfrm>
          <a:prstGeom prst="rect">
            <a:avLst/>
          </a:prstGeom>
        </p:spPr>
        <p:txBody>
          <a:bodyPr wrap="none" lIns="91440" tIns="45720" rIns="91440" bIns="45720" anchor="t">
            <a:spAutoFit/>
          </a:bodyPr>
          <a:lstStyle/>
          <a:p>
            <a:pPr>
              <a:lnSpc>
                <a:spcPct val="150000"/>
              </a:lnSpc>
            </a:pPr>
            <a:r>
              <a:rPr lang="es-CL" dirty="0"/>
              <a:t>Fuentes: Anuario </a:t>
            </a:r>
            <a:r>
              <a:rPr lang="es-CL" dirty="0" err="1"/>
              <a:t>Minsal</a:t>
            </a:r>
            <a:r>
              <a:rPr lang="es-CL" dirty="0"/>
              <a:t> 1988 e Informes </a:t>
            </a:r>
            <a:r>
              <a:rPr lang="es-CL" dirty="0" err="1"/>
              <a:t>Suseso</a:t>
            </a:r>
            <a:r>
              <a:rPr lang="es-CL" dirty="0"/>
              <a:t> 2015 y 2025</a:t>
            </a:r>
          </a:p>
        </p:txBody>
      </p:sp>
      <p:graphicFrame>
        <p:nvGraphicFramePr>
          <p:cNvPr id="2" name="Gráfico 1">
            <a:extLst>
              <a:ext uri="{FF2B5EF4-FFF2-40B4-BE49-F238E27FC236}">
                <a16:creationId xmlns:a16="http://schemas.microsoft.com/office/drawing/2014/main" id="{7FD52CA7-2B59-DA0B-DB5E-DC21851BE544}"/>
              </a:ext>
            </a:extLst>
          </p:cNvPr>
          <p:cNvGraphicFramePr>
            <a:graphicFrameLocks/>
          </p:cNvGraphicFramePr>
          <p:nvPr>
            <p:extLst>
              <p:ext uri="{D42A27DB-BD31-4B8C-83A1-F6EECF244321}">
                <p14:modId xmlns:p14="http://schemas.microsoft.com/office/powerpoint/2010/main" val="389329004"/>
              </p:ext>
            </p:extLst>
          </p:nvPr>
        </p:nvGraphicFramePr>
        <p:xfrm>
          <a:off x="545261" y="1166720"/>
          <a:ext cx="10873253" cy="4901452"/>
        </p:xfrm>
        <a:graphic>
          <a:graphicData uri="http://schemas.openxmlformats.org/drawingml/2006/chart">
            <c:chart xmlns:c="http://schemas.openxmlformats.org/drawingml/2006/chart" xmlns:r="http://schemas.openxmlformats.org/officeDocument/2006/relationships" r:id="rId2"/>
          </a:graphicData>
        </a:graphic>
      </p:graphicFrame>
      <p:cxnSp>
        <p:nvCxnSpPr>
          <p:cNvPr id="3" name="Conector recto de flecha 2">
            <a:extLst>
              <a:ext uri="{FF2B5EF4-FFF2-40B4-BE49-F238E27FC236}">
                <a16:creationId xmlns:a16="http://schemas.microsoft.com/office/drawing/2014/main" id="{4F5B537E-7CC8-12C1-2FAF-588D28D7EA29}"/>
              </a:ext>
            </a:extLst>
          </p:cNvPr>
          <p:cNvCxnSpPr/>
          <p:nvPr/>
        </p:nvCxnSpPr>
        <p:spPr>
          <a:xfrm flipH="1">
            <a:off x="1879644" y="5092451"/>
            <a:ext cx="169333" cy="423333"/>
          </a:xfrm>
          <a:prstGeom prst="straightConnector1">
            <a:avLst/>
          </a:prstGeom>
        </p:spPr>
        <p:style>
          <a:lnRef idx="1">
            <a:schemeClr val="dk1"/>
          </a:lnRef>
          <a:fillRef idx="0">
            <a:schemeClr val="dk1"/>
          </a:fillRef>
          <a:effectRef idx="0">
            <a:schemeClr val="dk1"/>
          </a:effectRef>
          <a:fontRef idx="minor">
            <a:schemeClr val="tx1"/>
          </a:fontRef>
        </p:style>
      </p:cxnSp>
      <p:cxnSp>
        <p:nvCxnSpPr>
          <p:cNvPr id="8" name="Conector recto de flecha 7">
            <a:extLst>
              <a:ext uri="{FF2B5EF4-FFF2-40B4-BE49-F238E27FC236}">
                <a16:creationId xmlns:a16="http://schemas.microsoft.com/office/drawing/2014/main" id="{049F5C36-6E8C-8941-71D5-03F04CA549F3}"/>
              </a:ext>
            </a:extLst>
          </p:cNvPr>
          <p:cNvCxnSpPr>
            <a:cxnSpLocks/>
          </p:cNvCxnSpPr>
          <p:nvPr/>
        </p:nvCxnSpPr>
        <p:spPr>
          <a:xfrm flipH="1">
            <a:off x="1965556" y="5092450"/>
            <a:ext cx="169333" cy="423333"/>
          </a:xfrm>
          <a:prstGeom prst="straightConnector1">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0020618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48;p28">
            <a:extLst>
              <a:ext uri="{FF2B5EF4-FFF2-40B4-BE49-F238E27FC236}">
                <a16:creationId xmlns:a16="http://schemas.microsoft.com/office/drawing/2014/main" id="{31F7E3B5-2241-A4DC-4264-2289F2B3882B}"/>
              </a:ext>
            </a:extLst>
          </p:cNvPr>
          <p:cNvSpPr txBox="1">
            <a:spLocks/>
          </p:cNvSpPr>
          <p:nvPr/>
        </p:nvSpPr>
        <p:spPr bwMode="auto">
          <a:xfrm>
            <a:off x="202131" y="148020"/>
            <a:ext cx="11576000" cy="8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33" tIns="45700" rIns="91433" bIns="45700" numCol="1" rtlCol="0" anchor="ctr" anchorCtr="0" compatLnSpc="1">
            <a:prstTxWarp prst="textNoShape">
              <a:avLst/>
            </a:prstTxWarp>
            <a:noAutofit/>
          </a:bodyPr>
          <a:lstStyle>
            <a:defPPr marR="0" lvl="0" algn="l" rtl="0">
              <a:lnSpc>
                <a:spcPct val="100000"/>
              </a:lnSpc>
              <a:spcBef>
                <a:spcPts val="0"/>
              </a:spcBef>
              <a:spcAft>
                <a:spcPts val="0"/>
              </a:spcAft>
              <a:defRPr/>
            </a:defPPr>
            <a:lvl1pPr marR="0" lvl="0" algn="l" defTabSz="914400" rtl="0" eaLnBrk="1" latinLnBrk="0" hangingPunct="1">
              <a:lnSpc>
                <a:spcPct val="100000"/>
              </a:lnSpc>
              <a:spcBef>
                <a:spcPts val="0"/>
              </a:spcBef>
              <a:spcAft>
                <a:spcPts val="0"/>
              </a:spcAft>
              <a:buClr>
                <a:srgbClr val="000000"/>
              </a:buClr>
              <a:buFont typeface="Arial"/>
              <a:buNone/>
              <a:defRPr sz="1867" b="0" i="0" u="none" strike="noStrike" kern="1200"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buSzPts val="3000"/>
            </a:pPr>
            <a:r>
              <a:rPr lang="es-CL" sz="1800" b="1">
                <a:solidFill>
                  <a:srgbClr val="505050"/>
                </a:solidFill>
                <a:ea typeface="+mj-ea"/>
              </a:rPr>
              <a:t>Evolución Mensual del % Denuncias aceptadas, Mutualidades e ISL, según</a:t>
            </a:r>
            <a:r>
              <a:rPr lang="es-CL" sz="1800" b="1" dirty="0">
                <a:solidFill>
                  <a:srgbClr val="505050"/>
                </a:solidFill>
                <a:ea typeface="+mj-ea"/>
              </a:rPr>
              <a:t> OA (Ene 2019 a Jul 2024)</a:t>
            </a:r>
          </a:p>
        </p:txBody>
      </p:sp>
      <p:sp>
        <p:nvSpPr>
          <p:cNvPr id="6" name="Google Shape;249;p28">
            <a:extLst>
              <a:ext uri="{FF2B5EF4-FFF2-40B4-BE49-F238E27FC236}">
                <a16:creationId xmlns:a16="http://schemas.microsoft.com/office/drawing/2014/main" id="{E4AE6C98-FC18-65DA-6B80-71A53C8A39D4}"/>
              </a:ext>
            </a:extLst>
          </p:cNvPr>
          <p:cNvSpPr txBox="1"/>
          <p:nvPr/>
        </p:nvSpPr>
        <p:spPr>
          <a:xfrm>
            <a:off x="472533" y="6431533"/>
            <a:ext cx="11432800" cy="292333"/>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None/>
            </a:pPr>
            <a:r>
              <a:rPr lang="es-CL" sz="1050"/>
              <a:t>Fuente: Observatorio SST. SUSESO.. </a:t>
            </a:r>
            <a:r>
              <a:rPr lang="es-CL" sz="1050" u="sng">
                <a:solidFill>
                  <a:schemeClr val="hlink"/>
                </a:solidFill>
                <a:hlinkClick r:id="rId2"/>
              </a:rPr>
              <a:t>https://observatoriosst.suseso.cl/</a:t>
            </a:r>
            <a:r>
              <a:rPr lang="es-CL" sz="1050"/>
              <a:t>  </a:t>
            </a:r>
            <a:endParaRPr sz="1050" b="0" i="0" u="none" strike="noStrike" cap="none">
              <a:solidFill>
                <a:srgbClr val="000000"/>
              </a:solidFill>
              <a:latin typeface="Arial"/>
              <a:ea typeface="Arial"/>
              <a:cs typeface="Arial"/>
              <a:sym typeface="Arial"/>
            </a:endParaRPr>
          </a:p>
        </p:txBody>
      </p:sp>
      <p:pic>
        <p:nvPicPr>
          <p:cNvPr id="8" name="Google Shape;250;p28" descr="Gráfico&#10;&#10;El contenido generado por IA puede ser incorrecto.">
            <a:extLst>
              <a:ext uri="{FF2B5EF4-FFF2-40B4-BE49-F238E27FC236}">
                <a16:creationId xmlns:a16="http://schemas.microsoft.com/office/drawing/2014/main" id="{9B17E86F-A422-5A4A-7E9A-874FBE5F93AF}"/>
              </a:ext>
            </a:extLst>
          </p:cNvPr>
          <p:cNvPicPr preferRelativeResize="0"/>
          <p:nvPr/>
        </p:nvPicPr>
        <p:blipFill>
          <a:blip r:embed="rId3">
            <a:alphaModFix/>
          </a:blip>
          <a:stretch>
            <a:fillRect/>
          </a:stretch>
        </p:blipFill>
        <p:spPr>
          <a:xfrm>
            <a:off x="203201" y="975643"/>
            <a:ext cx="11785601" cy="4784067"/>
          </a:xfrm>
          <a:prstGeom prst="rect">
            <a:avLst/>
          </a:prstGeom>
          <a:noFill/>
          <a:ln>
            <a:noFill/>
          </a:ln>
        </p:spPr>
      </p:pic>
    </p:spTree>
    <p:extLst>
      <p:ext uri="{BB962C8B-B14F-4D97-AF65-F5344CB8AC3E}">
        <p14:creationId xmlns:p14="http://schemas.microsoft.com/office/powerpoint/2010/main" val="4049079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71;p48">
            <a:extLst>
              <a:ext uri="{FF2B5EF4-FFF2-40B4-BE49-F238E27FC236}">
                <a16:creationId xmlns:a16="http://schemas.microsoft.com/office/drawing/2014/main" id="{675CBBBE-67AA-65E2-96E5-19B485F57E93}"/>
              </a:ext>
            </a:extLst>
          </p:cNvPr>
          <p:cNvSpPr txBox="1">
            <a:spLocks/>
          </p:cNvSpPr>
          <p:nvPr/>
        </p:nvSpPr>
        <p:spPr bwMode="auto">
          <a:xfrm>
            <a:off x="227690" y="96803"/>
            <a:ext cx="11928000" cy="63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33" tIns="45700" rIns="91433" bIns="45700" numCol="1" rtlCol="0" anchor="ctr" anchorCtr="0" compatLnSpc="1">
            <a:prstTxWarp prst="textNoShape">
              <a:avLst/>
            </a:prstTxWarp>
            <a:noAutofit/>
          </a:bodyPr>
          <a:lstStyle>
            <a:defPPr marR="0" lvl="0" algn="l" rtl="0">
              <a:lnSpc>
                <a:spcPct val="100000"/>
              </a:lnSpc>
              <a:spcBef>
                <a:spcPts val="0"/>
              </a:spcBef>
              <a:spcAft>
                <a:spcPts val="0"/>
              </a:spcAft>
              <a:defRPr/>
            </a:defPPr>
            <a:lvl1pPr marR="0" lvl="0" algn="l" defTabSz="914400" rtl="0" eaLnBrk="1" latinLnBrk="0" hangingPunct="1">
              <a:lnSpc>
                <a:spcPct val="100000"/>
              </a:lnSpc>
              <a:spcBef>
                <a:spcPts val="0"/>
              </a:spcBef>
              <a:spcAft>
                <a:spcPts val="0"/>
              </a:spcAft>
              <a:buClr>
                <a:srgbClr val="000000"/>
              </a:buClr>
              <a:buFont typeface="Arial"/>
              <a:buNone/>
              <a:defRPr sz="1867" b="0" i="0" u="none" strike="noStrike" kern="1200"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spcBef>
                <a:spcPct val="0"/>
              </a:spcBef>
              <a:buSzPts val="3000"/>
            </a:pPr>
            <a:r>
              <a:rPr lang="es-CL" sz="2000" b="1" dirty="0">
                <a:solidFill>
                  <a:srgbClr val="505050"/>
                </a:solidFill>
                <a:ea typeface="+mj-ea"/>
              </a:rPr>
              <a:t>Porcentaje mensual de Denuncias aceptadas como laborales, según grupo de patologías. </a:t>
            </a:r>
            <a:endParaRPr lang="es-ES" dirty="0"/>
          </a:p>
          <a:p>
            <a:pPr>
              <a:lnSpc>
                <a:spcPct val="90000"/>
              </a:lnSpc>
              <a:spcBef>
                <a:spcPct val="0"/>
              </a:spcBef>
              <a:buSzPts val="3000"/>
            </a:pPr>
            <a:r>
              <a:rPr lang="es-CL" sz="2000" b="1" dirty="0">
                <a:solidFill>
                  <a:srgbClr val="505050"/>
                </a:solidFill>
                <a:ea typeface="+mj-ea"/>
              </a:rPr>
              <a:t>(Mutualidades e ISL. Ene 2019 a Jul 2024)</a:t>
            </a:r>
            <a:endParaRPr lang="es-CL" dirty="0">
              <a:ea typeface="+mj-ea"/>
            </a:endParaRPr>
          </a:p>
        </p:txBody>
      </p:sp>
      <p:sp>
        <p:nvSpPr>
          <p:cNvPr id="6" name="Google Shape;572;p48">
            <a:extLst>
              <a:ext uri="{FF2B5EF4-FFF2-40B4-BE49-F238E27FC236}">
                <a16:creationId xmlns:a16="http://schemas.microsoft.com/office/drawing/2014/main" id="{85132DC9-4AA3-90D0-CC4D-017457298C47}"/>
              </a:ext>
            </a:extLst>
          </p:cNvPr>
          <p:cNvSpPr txBox="1"/>
          <p:nvPr/>
        </p:nvSpPr>
        <p:spPr>
          <a:xfrm>
            <a:off x="472533" y="6431533"/>
            <a:ext cx="11432800" cy="276944"/>
          </a:xfrm>
          <a:prstGeom prst="rect">
            <a:avLst/>
          </a:prstGeom>
          <a:noFill/>
          <a:ln>
            <a:noFill/>
          </a:ln>
        </p:spPr>
        <p:txBody>
          <a:bodyPr spcFirstLastPara="1" wrap="square" lIns="121900" tIns="60933" rIns="121900" bIns="60933"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None/>
            </a:pPr>
            <a:r>
              <a:rPr lang="es-CL" sz="1000"/>
              <a:t>Fuente: Observatorio SST. Suseso. </a:t>
            </a:r>
            <a:r>
              <a:rPr lang="es-CL" sz="1000" u="sng">
                <a:solidFill>
                  <a:schemeClr val="hlink"/>
                </a:solidFill>
                <a:hlinkClick r:id="rId2"/>
              </a:rPr>
              <a:t>https://observatoriosst.suseso.cl/</a:t>
            </a:r>
            <a:r>
              <a:rPr lang="es-CL" sz="1000"/>
              <a:t> </a:t>
            </a:r>
            <a:endParaRPr sz="1000" b="0" i="0" u="none" strike="noStrike" cap="none">
              <a:solidFill>
                <a:srgbClr val="000000"/>
              </a:solidFill>
              <a:latin typeface="Arial"/>
              <a:ea typeface="Arial"/>
              <a:cs typeface="Arial"/>
              <a:sym typeface="Arial"/>
            </a:endParaRPr>
          </a:p>
        </p:txBody>
      </p:sp>
      <p:pic>
        <p:nvPicPr>
          <p:cNvPr id="8" name="Google Shape;573;p48" descr="Gráfico, Gráfico de líneas&#10;&#10;El contenido generado por IA puede ser incorrecto.">
            <a:extLst>
              <a:ext uri="{FF2B5EF4-FFF2-40B4-BE49-F238E27FC236}">
                <a16:creationId xmlns:a16="http://schemas.microsoft.com/office/drawing/2014/main" id="{DE7504C8-DE48-DFF3-62CC-0C4674F1F5B5}"/>
              </a:ext>
            </a:extLst>
          </p:cNvPr>
          <p:cNvPicPr preferRelativeResize="0"/>
          <p:nvPr/>
        </p:nvPicPr>
        <p:blipFill>
          <a:blip r:embed="rId3">
            <a:alphaModFix/>
          </a:blip>
          <a:stretch>
            <a:fillRect/>
          </a:stretch>
        </p:blipFill>
        <p:spPr>
          <a:xfrm>
            <a:off x="203200" y="925734"/>
            <a:ext cx="11810467" cy="5249167"/>
          </a:xfrm>
          <a:prstGeom prst="rect">
            <a:avLst/>
          </a:prstGeom>
          <a:noFill/>
          <a:ln>
            <a:noFill/>
          </a:ln>
        </p:spPr>
      </p:pic>
    </p:spTree>
    <p:extLst>
      <p:ext uri="{BB962C8B-B14F-4D97-AF65-F5344CB8AC3E}">
        <p14:creationId xmlns:p14="http://schemas.microsoft.com/office/powerpoint/2010/main" val="1299855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F31BD-92E6-E67F-02C4-FE27BADC8088}"/>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254EC0CB-C7C6-169C-7A56-4264EB727C55}"/>
              </a:ext>
            </a:extLst>
          </p:cNvPr>
          <p:cNvSpPr>
            <a:spLocks noGrp="1"/>
          </p:cNvSpPr>
          <p:nvPr>
            <p:ph type="title"/>
          </p:nvPr>
        </p:nvSpPr>
        <p:spPr>
          <a:xfrm>
            <a:off x="475087" y="333250"/>
            <a:ext cx="10105123" cy="369332"/>
          </a:xfrm>
        </p:spPr>
        <p:txBody>
          <a:bodyPr/>
          <a:lstStyle/>
          <a:p>
            <a:pPr algn="l"/>
            <a:r>
              <a:rPr lang="es-MX" sz="2400" dirty="0">
                <a:latin typeface="Arial"/>
                <a:cs typeface="Arial"/>
              </a:rPr>
              <a:t>Distribución de EP, según </a:t>
            </a:r>
            <a:r>
              <a:rPr lang="es-MX" sz="2400">
                <a:latin typeface="Arial"/>
                <a:cs typeface="Arial"/>
              </a:rPr>
              <a:t>diagnóstico. Mutuales e ISL. </a:t>
            </a:r>
            <a:r>
              <a:rPr lang="es-MX" sz="2400" dirty="0">
                <a:latin typeface="Arial"/>
                <a:cs typeface="Arial"/>
              </a:rPr>
              <a:t>2019-2025</a:t>
            </a:r>
            <a:endParaRPr lang="es-CL" sz="2400" b="1" dirty="0"/>
          </a:p>
        </p:txBody>
      </p:sp>
      <p:sp>
        <p:nvSpPr>
          <p:cNvPr id="5" name="CuadroTexto 4">
            <a:extLst>
              <a:ext uri="{FF2B5EF4-FFF2-40B4-BE49-F238E27FC236}">
                <a16:creationId xmlns:a16="http://schemas.microsoft.com/office/drawing/2014/main" id="{8178C7B6-CBD3-6B58-B20F-96F7B6E197EC}"/>
              </a:ext>
            </a:extLst>
          </p:cNvPr>
          <p:cNvSpPr txBox="1"/>
          <p:nvPr/>
        </p:nvSpPr>
        <p:spPr>
          <a:xfrm>
            <a:off x="545690" y="6518788"/>
            <a:ext cx="84213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t>Fuente: </a:t>
            </a:r>
            <a:r>
              <a:rPr lang="en-US" sz="1000" dirty="0" err="1"/>
              <a:t>Informe</a:t>
            </a:r>
            <a:r>
              <a:rPr lang="en-US" sz="1000" dirty="0"/>
              <a:t> Annual SST 2025.  </a:t>
            </a:r>
            <a:r>
              <a:rPr lang="en-US" sz="1000" dirty="0" err="1"/>
              <a:t>Suseso</a:t>
            </a:r>
            <a:r>
              <a:rPr lang="en-US" sz="1000" dirty="0"/>
              <a:t>. </a:t>
            </a:r>
            <a:r>
              <a:rPr lang="en-US" sz="1000" dirty="0" err="1">
                <a:ea typeface="+mn-lt"/>
                <a:cs typeface="+mn-lt"/>
                <a:hlinkClick r:id="rId2"/>
              </a:rPr>
              <a:t>Estadísticas</a:t>
            </a:r>
            <a:r>
              <a:rPr lang="en-US" sz="1000" dirty="0">
                <a:ea typeface="+mn-lt"/>
                <a:cs typeface="+mn-lt"/>
                <a:hlinkClick r:id="rId2"/>
              </a:rPr>
              <a:t> SST 2025 SUSESO</a:t>
            </a:r>
            <a:endParaRPr lang="en-US" sz="1000" dirty="0"/>
          </a:p>
        </p:txBody>
      </p:sp>
      <p:pic>
        <p:nvPicPr>
          <p:cNvPr id="3" name="Imagen 2" descr="Gráfico, Gráfico de barras&#10;&#10;El contenido generado por IA puede ser incorrecto.">
            <a:extLst>
              <a:ext uri="{FF2B5EF4-FFF2-40B4-BE49-F238E27FC236}">
                <a16:creationId xmlns:a16="http://schemas.microsoft.com/office/drawing/2014/main" id="{2D150845-F650-E012-8D9D-241293F57870}"/>
              </a:ext>
            </a:extLst>
          </p:cNvPr>
          <p:cNvPicPr>
            <a:picLocks noChangeAspect="1"/>
          </p:cNvPicPr>
          <p:nvPr/>
        </p:nvPicPr>
        <p:blipFill>
          <a:blip r:embed="rId3"/>
          <a:stretch>
            <a:fillRect/>
          </a:stretch>
        </p:blipFill>
        <p:spPr>
          <a:xfrm>
            <a:off x="1023471" y="948997"/>
            <a:ext cx="10100235" cy="5355947"/>
          </a:xfrm>
          <a:prstGeom prst="rect">
            <a:avLst/>
          </a:prstGeom>
          <a:ln>
            <a:solidFill>
              <a:schemeClr val="bg1">
                <a:lumMod val="85000"/>
              </a:schemeClr>
            </a:solidFill>
          </a:ln>
        </p:spPr>
      </p:pic>
    </p:spTree>
    <p:extLst>
      <p:ext uri="{BB962C8B-B14F-4D97-AF65-F5344CB8AC3E}">
        <p14:creationId xmlns:p14="http://schemas.microsoft.com/office/powerpoint/2010/main" val="179007814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54A5D-EABE-91F8-3707-16CEBF9034C7}"/>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8DBCEAB7-FBE8-D682-78DD-36E015E76705}"/>
              </a:ext>
            </a:extLst>
          </p:cNvPr>
          <p:cNvSpPr>
            <a:spLocks noGrp="1"/>
          </p:cNvSpPr>
          <p:nvPr>
            <p:ph type="title"/>
          </p:nvPr>
        </p:nvSpPr>
        <p:spPr>
          <a:xfrm>
            <a:off x="542322" y="422897"/>
            <a:ext cx="10900740" cy="307777"/>
          </a:xfrm>
        </p:spPr>
        <p:txBody>
          <a:bodyPr/>
          <a:lstStyle/>
          <a:p>
            <a:pPr algn="l"/>
            <a:r>
              <a:rPr lang="es-MX" sz="2000">
                <a:latin typeface="Arial"/>
                <a:cs typeface="Arial"/>
              </a:rPr>
              <a:t>Porcentaje de casos calificados como EP, según diagnóstico. Mutuales e ISL. 2024</a:t>
            </a:r>
            <a:endParaRPr lang="es-CL" sz="2000" b="1" dirty="0"/>
          </a:p>
        </p:txBody>
      </p:sp>
      <p:sp>
        <p:nvSpPr>
          <p:cNvPr id="5" name="CuadroTexto 4">
            <a:extLst>
              <a:ext uri="{FF2B5EF4-FFF2-40B4-BE49-F238E27FC236}">
                <a16:creationId xmlns:a16="http://schemas.microsoft.com/office/drawing/2014/main" id="{1068E193-DEC2-9D95-1044-B09D13969B99}"/>
              </a:ext>
            </a:extLst>
          </p:cNvPr>
          <p:cNvSpPr txBox="1"/>
          <p:nvPr/>
        </p:nvSpPr>
        <p:spPr>
          <a:xfrm>
            <a:off x="545690" y="6518788"/>
            <a:ext cx="84213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t>Fuente: Informe Annual SST 2024.  </a:t>
            </a:r>
            <a:r>
              <a:rPr lang="en-US" sz="1000" dirty="0" err="1"/>
              <a:t>Suseso</a:t>
            </a:r>
            <a:r>
              <a:rPr lang="en-US" sz="1000" dirty="0"/>
              <a:t>. </a:t>
            </a:r>
            <a:r>
              <a:rPr lang="en-US" sz="1000" dirty="0">
                <a:ea typeface="+mn-lt"/>
                <a:cs typeface="+mn-lt"/>
                <a:hlinkClick r:id="rId2"/>
              </a:rPr>
              <a:t>Presentación de PowerPoint</a:t>
            </a:r>
            <a:endParaRPr lang="en-US" sz="1000">
              <a:ea typeface="+mn-lt"/>
              <a:cs typeface="+mn-lt"/>
            </a:endParaRPr>
          </a:p>
        </p:txBody>
      </p:sp>
      <p:pic>
        <p:nvPicPr>
          <p:cNvPr id="4" name="Imagen 3" descr="Gráfico, Gráfico de barras&#10;&#10;El contenido generado por IA puede ser incorrecto.">
            <a:extLst>
              <a:ext uri="{FF2B5EF4-FFF2-40B4-BE49-F238E27FC236}">
                <a16:creationId xmlns:a16="http://schemas.microsoft.com/office/drawing/2014/main" id="{E1AEDA11-A799-2C6B-89BB-CF2AC8DA5F7D}"/>
              </a:ext>
            </a:extLst>
          </p:cNvPr>
          <p:cNvPicPr>
            <a:picLocks noChangeAspect="1"/>
          </p:cNvPicPr>
          <p:nvPr/>
        </p:nvPicPr>
        <p:blipFill>
          <a:blip r:embed="rId3"/>
          <a:stretch>
            <a:fillRect/>
          </a:stretch>
        </p:blipFill>
        <p:spPr>
          <a:xfrm>
            <a:off x="548248" y="837360"/>
            <a:ext cx="10905004" cy="5418604"/>
          </a:xfrm>
          <a:prstGeom prst="rect">
            <a:avLst/>
          </a:prstGeom>
          <a:ln>
            <a:solidFill>
              <a:schemeClr val="bg1">
                <a:lumMod val="85000"/>
              </a:schemeClr>
            </a:solidFill>
          </a:ln>
        </p:spPr>
      </p:pic>
      <p:sp>
        <p:nvSpPr>
          <p:cNvPr id="6" name="CuadroTexto 5">
            <a:extLst>
              <a:ext uri="{FF2B5EF4-FFF2-40B4-BE49-F238E27FC236}">
                <a16:creationId xmlns:a16="http://schemas.microsoft.com/office/drawing/2014/main" id="{1EDF5680-9D84-C99E-FB49-F401251CCBF9}"/>
              </a:ext>
            </a:extLst>
          </p:cNvPr>
          <p:cNvSpPr txBox="1"/>
          <p:nvPr/>
        </p:nvSpPr>
        <p:spPr>
          <a:xfrm>
            <a:off x="8964705" y="6510617"/>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400" dirty="0">
                <a:ea typeface="Calibri"/>
                <a:cs typeface="Calibri"/>
              </a:rPr>
              <a:t>Total Denuncias </a:t>
            </a:r>
            <a:r>
              <a:rPr lang="es-ES" sz="1400" dirty="0" err="1">
                <a:ea typeface="Calibri"/>
                <a:cs typeface="Calibri"/>
              </a:rPr>
              <a:t>añ</a:t>
            </a:r>
            <a:r>
              <a:rPr lang="es-ES" sz="1400" dirty="0">
                <a:ea typeface="Calibri"/>
                <a:cs typeface="Calibri"/>
              </a:rPr>
              <a:t> 2024 = 88.173</a:t>
            </a:r>
            <a:endParaRPr lang="es-ES" sz="1400" dirty="0"/>
          </a:p>
        </p:txBody>
      </p:sp>
    </p:spTree>
    <p:extLst>
      <p:ext uri="{BB962C8B-B14F-4D97-AF65-F5344CB8AC3E}">
        <p14:creationId xmlns:p14="http://schemas.microsoft.com/office/powerpoint/2010/main" val="351039574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348087" y="5653829"/>
            <a:ext cx="11843913" cy="553998"/>
          </a:xfrm>
        </p:spPr>
        <p:txBody>
          <a:bodyPr/>
          <a:lstStyle/>
          <a:p>
            <a:pPr algn="l"/>
            <a:r>
              <a:rPr lang="es-MX" sz="3600" dirty="0">
                <a:latin typeface="Arial"/>
                <a:cs typeface="Arial"/>
              </a:rPr>
              <a:t>Y ... </a:t>
            </a:r>
            <a:r>
              <a:rPr lang="es-MX" sz="3600">
                <a:latin typeface="Arial"/>
                <a:cs typeface="Arial"/>
              </a:rPr>
              <a:t>¿Cuáles son los principales impactos</a:t>
            </a:r>
            <a:r>
              <a:rPr lang="es-MX" sz="3600" dirty="0">
                <a:latin typeface="Arial"/>
                <a:cs typeface="Arial"/>
              </a:rPr>
              <a:t>?</a:t>
            </a:r>
            <a:endParaRPr lang="es-MX" sz="3600" b="1" dirty="0"/>
          </a:p>
        </p:txBody>
      </p:sp>
    </p:spTree>
    <p:extLst>
      <p:ext uri="{BB962C8B-B14F-4D97-AF65-F5344CB8AC3E}">
        <p14:creationId xmlns:p14="http://schemas.microsoft.com/office/powerpoint/2010/main" val="250623137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FA767-4AD1-8601-B8B3-B23E83D114CB}"/>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6589ED41-00AB-05B8-38EB-81F6C3549A0F}"/>
              </a:ext>
            </a:extLst>
          </p:cNvPr>
          <p:cNvSpPr>
            <a:spLocks noGrp="1"/>
          </p:cNvSpPr>
          <p:nvPr>
            <p:ph type="title"/>
          </p:nvPr>
        </p:nvSpPr>
        <p:spPr>
          <a:xfrm>
            <a:off x="474829" y="234587"/>
            <a:ext cx="10105123" cy="492443"/>
          </a:xfrm>
        </p:spPr>
        <p:txBody>
          <a:bodyPr/>
          <a:lstStyle/>
          <a:p>
            <a:pPr algn="l"/>
            <a:r>
              <a:rPr lang="es-MX" sz="3200">
                <a:latin typeface="Arial"/>
                <a:cs typeface="Arial"/>
              </a:rPr>
              <a:t>Principales impactos en 10 años</a:t>
            </a:r>
            <a:endParaRPr lang="es-MX" sz="3200" dirty="0"/>
          </a:p>
        </p:txBody>
      </p:sp>
      <p:sp>
        <p:nvSpPr>
          <p:cNvPr id="3" name="Marcador de contenido 2">
            <a:extLst>
              <a:ext uri="{FF2B5EF4-FFF2-40B4-BE49-F238E27FC236}">
                <a16:creationId xmlns:a16="http://schemas.microsoft.com/office/drawing/2014/main" id="{C209E347-1AB6-66FD-CF4A-B3621FC6D2B9}"/>
              </a:ext>
            </a:extLst>
          </p:cNvPr>
          <p:cNvSpPr>
            <a:spLocks noGrp="1"/>
          </p:cNvSpPr>
          <p:nvPr>
            <p:ph idx="4294967295"/>
          </p:nvPr>
        </p:nvSpPr>
        <p:spPr>
          <a:xfrm>
            <a:off x="478476" y="870405"/>
            <a:ext cx="11413979" cy="5539483"/>
          </a:xfrm>
        </p:spPr>
        <p:txBody>
          <a:bodyPr vert="horz" lIns="91440" tIns="45720" rIns="91440" bIns="45720" rtlCol="0" anchor="t">
            <a:normAutofit/>
          </a:bodyPr>
          <a:lstStyle/>
          <a:p>
            <a:pPr algn="just"/>
            <a:r>
              <a:rPr lang="es" b="1">
                <a:latin typeface="Arial"/>
                <a:cs typeface="Arial"/>
              </a:rPr>
              <a:t>Aumento de las denuncias (de 36,5 mil a 87,2 mil) llegando casi a duplicar la tasa de denuncias (1,8 veces)</a:t>
            </a:r>
            <a:endParaRPr lang="es-ES"/>
          </a:p>
          <a:p>
            <a:pPr marL="457200" lvl="1" indent="0" algn="just">
              <a:buNone/>
            </a:pPr>
            <a:endParaRPr lang="es-ES" dirty="0"/>
          </a:p>
          <a:p>
            <a:pPr algn="just"/>
            <a:r>
              <a:rPr lang="es" b="1" dirty="0">
                <a:latin typeface="Arial"/>
                <a:cs typeface="Arial"/>
              </a:rPr>
              <a:t>Aumento en el número de casos calificados ( 6.167 a 9.718) con un incremento de un 23% en </a:t>
            </a:r>
            <a:r>
              <a:rPr lang="es" b="1">
                <a:latin typeface="Arial"/>
                <a:cs typeface="Arial"/>
              </a:rPr>
              <a:t>la Tasa de Calificación.</a:t>
            </a:r>
            <a:endParaRPr lang="es" b="1" dirty="0">
              <a:latin typeface="Arial"/>
              <a:cs typeface="Arial"/>
            </a:endParaRPr>
          </a:p>
          <a:p>
            <a:pPr marL="0" indent="0" algn="just">
              <a:buNone/>
            </a:pPr>
            <a:endParaRPr lang="es" b="1" dirty="0">
              <a:latin typeface="Arial"/>
              <a:cs typeface="Arial"/>
            </a:endParaRPr>
          </a:p>
          <a:p>
            <a:pPr algn="just"/>
            <a:r>
              <a:rPr lang="es" b="1" dirty="0">
                <a:latin typeface="Arial"/>
                <a:cs typeface="Arial"/>
              </a:rPr>
              <a:t>Cambio en el </a:t>
            </a:r>
            <a:r>
              <a:rPr lang="es" b="1">
                <a:latin typeface="Arial"/>
                <a:cs typeface="Arial"/>
              </a:rPr>
              <a:t>perfil epidemiológico:</a:t>
            </a:r>
            <a:endParaRPr lang="es" b="1" dirty="0"/>
          </a:p>
          <a:p>
            <a:pPr lvl="1" algn="just"/>
            <a:r>
              <a:rPr lang="es" b="1">
                <a:latin typeface="Arial"/>
                <a:cs typeface="Arial"/>
              </a:rPr>
              <a:t>Salud Mental aumento de un 23% de los casos al 76%</a:t>
            </a:r>
            <a:endParaRPr lang="es" b="1"/>
          </a:p>
          <a:p>
            <a:pPr lvl="1" algn="just"/>
            <a:r>
              <a:rPr lang="es" b="1">
                <a:latin typeface="Arial"/>
                <a:cs typeface="Arial"/>
              </a:rPr>
              <a:t>Los Trastornos Musculoesqueléticos pasaron de un 60% a un 12%</a:t>
            </a:r>
            <a:endParaRPr lang="es" b="1" dirty="0"/>
          </a:p>
          <a:p>
            <a:pPr marL="457200" lvl="1" indent="0" algn="just">
              <a:buNone/>
            </a:pPr>
            <a:endParaRPr lang="es" b="1" dirty="0">
              <a:latin typeface="Arial"/>
              <a:cs typeface="Arial"/>
            </a:endParaRPr>
          </a:p>
          <a:p>
            <a:pPr algn="just"/>
            <a:r>
              <a:rPr lang="es" b="1" dirty="0">
                <a:latin typeface="Arial"/>
                <a:cs typeface="Arial"/>
              </a:rPr>
              <a:t>En las reclamaciones por calificación de origen ante la Superintendencia de Seguridad Social (SUSESO), entre el 83 y el 90% de los casos </a:t>
            </a:r>
            <a:r>
              <a:rPr lang="es" b="1">
                <a:latin typeface="Arial"/>
                <a:cs typeface="Arial"/>
              </a:rPr>
              <a:t>son ratificados</a:t>
            </a:r>
            <a:r>
              <a:rPr lang="es" b="1" dirty="0">
                <a:latin typeface="Arial"/>
                <a:cs typeface="Arial"/>
              </a:rPr>
              <a:t>.</a:t>
            </a:r>
            <a:endParaRPr lang="es" b="1" dirty="0"/>
          </a:p>
          <a:p>
            <a:pPr algn="just"/>
            <a:endParaRPr lang="es" b="1" dirty="0"/>
          </a:p>
        </p:txBody>
      </p:sp>
      <p:sp>
        <p:nvSpPr>
          <p:cNvPr id="5" name="Rectángulo 4">
            <a:extLst>
              <a:ext uri="{FF2B5EF4-FFF2-40B4-BE49-F238E27FC236}">
                <a16:creationId xmlns:a16="http://schemas.microsoft.com/office/drawing/2014/main" id="{7A8BE085-4FB6-8A72-B2DB-512939AB9918}"/>
              </a:ext>
            </a:extLst>
          </p:cNvPr>
          <p:cNvSpPr/>
          <p:nvPr/>
        </p:nvSpPr>
        <p:spPr>
          <a:xfrm>
            <a:off x="480029" y="6299650"/>
            <a:ext cx="3006144" cy="464871"/>
          </a:xfrm>
          <a:prstGeom prst="rect">
            <a:avLst/>
          </a:prstGeom>
        </p:spPr>
        <p:txBody>
          <a:bodyPr wrap="none" lIns="91440" tIns="45720" rIns="91440" bIns="45720" anchor="t">
            <a:spAutoFit/>
          </a:bodyPr>
          <a:lstStyle/>
          <a:p>
            <a:pPr>
              <a:lnSpc>
                <a:spcPct val="150000"/>
              </a:lnSpc>
            </a:pPr>
            <a:r>
              <a:rPr lang="es-CL"/>
              <a:t>Fuente: Mutual de Seguridad</a:t>
            </a:r>
            <a:endParaRPr lang="es-CL" dirty="0"/>
          </a:p>
        </p:txBody>
      </p:sp>
    </p:spTree>
    <p:extLst>
      <p:ext uri="{BB962C8B-B14F-4D97-AF65-F5344CB8AC3E}">
        <p14:creationId xmlns:p14="http://schemas.microsoft.com/office/powerpoint/2010/main" val="43261145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0D22-9FBC-64FA-7D6B-5C054AD1C7FA}"/>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8AA7F4B7-92F9-18D5-1457-F05AB10FEF75}"/>
              </a:ext>
            </a:extLst>
          </p:cNvPr>
          <p:cNvSpPr>
            <a:spLocks noGrp="1"/>
          </p:cNvSpPr>
          <p:nvPr>
            <p:ph type="title"/>
          </p:nvPr>
        </p:nvSpPr>
        <p:spPr>
          <a:xfrm>
            <a:off x="348087" y="5653829"/>
            <a:ext cx="11843913" cy="553998"/>
          </a:xfrm>
        </p:spPr>
        <p:txBody>
          <a:bodyPr/>
          <a:lstStyle/>
          <a:p>
            <a:pPr algn="l"/>
            <a:r>
              <a:rPr lang="es-MX" sz="3600" dirty="0">
                <a:latin typeface="Arial"/>
                <a:cs typeface="Arial"/>
              </a:rPr>
              <a:t>Y ... </a:t>
            </a:r>
            <a:r>
              <a:rPr lang="es-MX" sz="3600">
                <a:latin typeface="Arial"/>
                <a:cs typeface="Arial"/>
              </a:rPr>
              <a:t>¿Cómo estamos  respecto de otros países?</a:t>
            </a:r>
            <a:endParaRPr lang="es-MX" sz="3600" b="1" dirty="0"/>
          </a:p>
        </p:txBody>
      </p:sp>
    </p:spTree>
    <p:extLst>
      <p:ext uri="{BB962C8B-B14F-4D97-AF65-F5344CB8AC3E}">
        <p14:creationId xmlns:p14="http://schemas.microsoft.com/office/powerpoint/2010/main" val="42074067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8;p20">
            <a:extLst>
              <a:ext uri="{FF2B5EF4-FFF2-40B4-BE49-F238E27FC236}">
                <a16:creationId xmlns:a16="http://schemas.microsoft.com/office/drawing/2014/main" id="{74AD641A-3090-CC35-62F3-39B88769C7B9}"/>
              </a:ext>
            </a:extLst>
          </p:cNvPr>
          <p:cNvSpPr txBox="1">
            <a:spLocks noGrp="1"/>
          </p:cNvSpPr>
          <p:nvPr>
            <p:ph type="title"/>
          </p:nvPr>
        </p:nvSpPr>
        <p:spPr>
          <a:xfrm>
            <a:off x="476104" y="208248"/>
            <a:ext cx="9289966" cy="635552"/>
          </a:xfrm>
          <a:prstGeom prst="rect">
            <a:avLst/>
          </a:prstGeom>
          <a:noFill/>
          <a:ln>
            <a:noFill/>
          </a:ln>
        </p:spPr>
        <p:txBody>
          <a:bodyPr spcFirstLastPara="1" wrap="square" lIns="91433" tIns="45700" rIns="91433"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nSpc>
                <a:spcPct val="90000"/>
              </a:lnSpc>
              <a:buSzPts val="3000"/>
            </a:pPr>
            <a:r>
              <a:rPr lang="es-CL" sz="2000" b="1">
                <a:solidFill>
                  <a:srgbClr val="505050"/>
                </a:solidFill>
                <a:ea typeface="+mj-ea"/>
              </a:rPr>
              <a:t>Tasas (x100) de reconocimiento Enfermedades Profesionales. </a:t>
            </a:r>
            <a:br>
              <a:rPr lang="es-CL" sz="2000" b="1" dirty="0">
                <a:solidFill>
                  <a:srgbClr val="505050"/>
                </a:solidFill>
                <a:ea typeface="+mj-ea"/>
              </a:rPr>
            </a:br>
            <a:r>
              <a:rPr lang="es-CL" sz="2000" b="1">
                <a:solidFill>
                  <a:srgbClr val="505050"/>
                </a:solidFill>
                <a:ea typeface="+mj-ea"/>
              </a:rPr>
              <a:t>Algunos países. Año 2023</a:t>
            </a:r>
            <a:endParaRPr lang="es-ES" sz="2000" b="1">
              <a:solidFill>
                <a:srgbClr val="505050"/>
              </a:solidFill>
              <a:ea typeface="+mj-ea"/>
            </a:endParaRPr>
          </a:p>
        </p:txBody>
      </p:sp>
      <p:sp>
        <p:nvSpPr>
          <p:cNvPr id="6" name="Google Shape;139;p20">
            <a:extLst>
              <a:ext uri="{FF2B5EF4-FFF2-40B4-BE49-F238E27FC236}">
                <a16:creationId xmlns:a16="http://schemas.microsoft.com/office/drawing/2014/main" id="{AC94C455-D5AE-828E-90ED-BCAAB900D7AD}"/>
              </a:ext>
            </a:extLst>
          </p:cNvPr>
          <p:cNvSpPr txBox="1"/>
          <p:nvPr/>
        </p:nvSpPr>
        <p:spPr>
          <a:xfrm>
            <a:off x="128600" y="6077245"/>
            <a:ext cx="11934800" cy="728495"/>
          </a:xfrm>
          <a:prstGeom prst="rect">
            <a:avLst/>
          </a:prstGeom>
          <a:noFill/>
          <a:ln>
            <a:noFill/>
          </a:ln>
        </p:spPr>
        <p:txBody>
          <a:bodyPr spcFirstLastPara="1" wrap="square" lIns="91433" tIns="45700" rIns="91433"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lnSpc>
                <a:spcPct val="115000"/>
              </a:lnSpc>
              <a:spcBef>
                <a:spcPts val="0"/>
              </a:spcBef>
              <a:spcAft>
                <a:spcPts val="0"/>
              </a:spcAft>
              <a:buClr>
                <a:schemeClr val="dk1"/>
              </a:buClr>
              <a:buSzPts val="1100"/>
              <a:buFont typeface="Arial"/>
              <a:buNone/>
            </a:pPr>
            <a:r>
              <a:rPr lang="es-CL" sz="800" dirty="0">
                <a:solidFill>
                  <a:schemeClr val="dk1"/>
                </a:solidFill>
              </a:rPr>
              <a:t>Fuentes: Chile: </a:t>
            </a:r>
            <a:r>
              <a:rPr lang="es-CL" sz="800" dirty="0" err="1">
                <a:solidFill>
                  <a:schemeClr val="dk1"/>
                </a:solidFill>
              </a:rPr>
              <a:t>Suseso</a:t>
            </a:r>
            <a:r>
              <a:rPr lang="es-CL" sz="800" dirty="0">
                <a:solidFill>
                  <a:schemeClr val="dk1"/>
                </a:solidFill>
              </a:rPr>
              <a:t>. Informe Enfermedades Profesionales. https://www.suseso.cl/607/articles-735557_archivo_01.pdf ; Colombia: Ministerio Salud y Protección Social.</a:t>
            </a:r>
            <a:r>
              <a:rPr lang="es-CL" sz="800" dirty="0">
                <a:solidFill>
                  <a:schemeClr val="dk1"/>
                </a:solidFill>
                <a:uFill>
                  <a:noFill/>
                </a:uFill>
                <a:hlinkClick r:id="rId2">
                  <a:extLst>
                    <a:ext uri="{A12FA001-AC4F-418D-AE19-62706E023703}">
                      <ahyp:hlinkClr xmlns:ahyp="http://schemas.microsoft.com/office/drawing/2018/hyperlinkcolor" val="tx"/>
                    </a:ext>
                  </a:extLst>
                </a:hlinkClick>
              </a:rPr>
              <a:t> </a:t>
            </a:r>
            <a:r>
              <a:rPr lang="es-CL" sz="800" u="sng" dirty="0">
                <a:solidFill>
                  <a:schemeClr val="hlink"/>
                </a:solidFill>
                <a:hlinkClick r:id="rId2">
                  <a:extLst>
                    <a:ext uri="{A12FA001-AC4F-418D-AE19-62706E023703}">
                      <ahyp:hlinkClr xmlns:ahyp="http://schemas.microsoft.com/office/drawing/2018/hyperlinkcolor" val="tx"/>
                    </a:ext>
                  </a:extLst>
                </a:hlinkClick>
              </a:rPr>
              <a:t>https://www.minsalud.gov.co/proteccionsocial/RiesgosLaborales/paginas/indicadores.aspx</a:t>
            </a:r>
            <a:r>
              <a:rPr lang="es-CL" sz="800" dirty="0">
                <a:solidFill>
                  <a:schemeClr val="dk1"/>
                </a:solidFill>
              </a:rPr>
              <a:t> ; Alemania: DGUV</a:t>
            </a:r>
            <a:r>
              <a:rPr lang="es-CL" sz="800" u="sng" dirty="0">
                <a:solidFill>
                  <a:srgbClr val="0563C1"/>
                </a:solidFill>
                <a:hlinkClick r:id="rId3">
                  <a:extLst>
                    <a:ext uri="{A12FA001-AC4F-418D-AE19-62706E023703}">
                      <ahyp:hlinkClr xmlns:ahyp="http://schemas.microsoft.com/office/drawing/2018/hyperlinkcolor" val="tx"/>
                    </a:ext>
                  </a:extLst>
                </a:hlinkClick>
              </a:rPr>
              <a:t> </a:t>
            </a:r>
            <a:r>
              <a:rPr lang="es-CL" sz="800" u="sng" dirty="0">
                <a:solidFill>
                  <a:schemeClr val="hlink"/>
                </a:solidFill>
                <a:ea typeface="Calibri"/>
                <a:sym typeface="Calibri"/>
                <a:hlinkClick r:id="rId3">
                  <a:extLst>
                    <a:ext uri="{A12FA001-AC4F-418D-AE19-62706E023703}">
                      <ahyp:hlinkClr xmlns:ahyp="http://schemas.microsoft.com/office/drawing/2018/hyperlinkcolor" val="tx"/>
                    </a:ext>
                  </a:extLst>
                </a:hlinkClick>
              </a:rPr>
              <a:t>https://publikationen.dguv.de/zahlen-fakten/ueberblick/4995/dguv-statistics-2023-figures-and-long-term-trends</a:t>
            </a:r>
            <a:r>
              <a:rPr lang="es-CL" sz="800" u="sng" dirty="0">
                <a:solidFill>
                  <a:srgbClr val="0563C1"/>
                </a:solidFill>
                <a:ea typeface="Calibri"/>
                <a:sym typeface="Calibri"/>
              </a:rPr>
              <a:t>; </a:t>
            </a:r>
            <a:r>
              <a:rPr lang="es-CL" sz="800" dirty="0">
                <a:solidFill>
                  <a:schemeClr val="dk1"/>
                </a:solidFill>
              </a:rPr>
              <a:t>España: Observatorio de las contingencias profesionales de la Seguridad Social. Ministerio Inclusión, Seguridad Social y Migraciones.</a:t>
            </a:r>
            <a:endParaRPr lang="es-ES" sz="800">
              <a:solidFill>
                <a:schemeClr val="dk1"/>
              </a:solidFill>
            </a:endParaRPr>
          </a:p>
          <a:p>
            <a:pPr marL="0" marR="0" lvl="0" indent="0" algn="l" rtl="0">
              <a:lnSpc>
                <a:spcPct val="100000"/>
              </a:lnSpc>
              <a:spcBef>
                <a:spcPts val="0"/>
              </a:spcBef>
              <a:spcAft>
                <a:spcPts val="0"/>
              </a:spcAft>
              <a:buClr>
                <a:srgbClr val="000000"/>
              </a:buClr>
              <a:buSzPts val="900"/>
              <a:buFont typeface="Arial"/>
              <a:buNone/>
            </a:pPr>
            <a:r>
              <a:rPr lang="es-CL" sz="800" u="sng" dirty="0">
                <a:solidFill>
                  <a:schemeClr val="hlink"/>
                </a:solidFill>
                <a:hlinkClick r:id="rId4">
                  <a:extLst>
                    <a:ext uri="{A12FA001-AC4F-418D-AE19-62706E023703}">
                      <ahyp:hlinkClr xmlns:ahyp="http://schemas.microsoft.com/office/drawing/2018/hyperlinkcolor" val="tx"/>
                    </a:ext>
                  </a:extLst>
                </a:hlinkClick>
              </a:rPr>
              <a:t>https://www.seg-social.es/wps/wcm/connect/wss/5b153e97-94fb-4271-ad07-6b8dbf192625/Informe+anual+2023.pdf?MOD=AJPERES</a:t>
            </a:r>
            <a:endParaRPr sz="800" dirty="0">
              <a:solidFill>
                <a:schemeClr val="hlink"/>
              </a:solidFill>
            </a:endParaRPr>
          </a:p>
        </p:txBody>
      </p:sp>
      <p:graphicFrame>
        <p:nvGraphicFramePr>
          <p:cNvPr id="8" name="Google Shape;140;p20">
            <a:extLst>
              <a:ext uri="{FF2B5EF4-FFF2-40B4-BE49-F238E27FC236}">
                <a16:creationId xmlns:a16="http://schemas.microsoft.com/office/drawing/2014/main" id="{F857CBA8-3B68-97DC-7BCA-D36678901383}"/>
              </a:ext>
            </a:extLst>
          </p:cNvPr>
          <p:cNvGraphicFramePr/>
          <p:nvPr>
            <p:extLst>
              <p:ext uri="{D42A27DB-BD31-4B8C-83A1-F6EECF244321}">
                <p14:modId xmlns:p14="http://schemas.microsoft.com/office/powerpoint/2010/main" val="4103288802"/>
              </p:ext>
            </p:extLst>
          </p:nvPr>
        </p:nvGraphicFramePr>
        <p:xfrm>
          <a:off x="7271134" y="1107234"/>
          <a:ext cx="4490567" cy="2611531"/>
        </p:xfrm>
        <a:graphic>
          <a:graphicData uri="http://schemas.openxmlformats.org/drawingml/2006/table">
            <a:tbl>
              <a:tblPr>
                <a:noFill/>
              </a:tblPr>
              <a:tblGrid>
                <a:gridCol w="1244067">
                  <a:extLst>
                    <a:ext uri="{9D8B030D-6E8A-4147-A177-3AD203B41FA5}">
                      <a16:colId xmlns:a16="http://schemas.microsoft.com/office/drawing/2014/main" val="20000"/>
                    </a:ext>
                  </a:extLst>
                </a:gridCol>
                <a:gridCol w="1166100">
                  <a:extLst>
                    <a:ext uri="{9D8B030D-6E8A-4147-A177-3AD203B41FA5}">
                      <a16:colId xmlns:a16="http://schemas.microsoft.com/office/drawing/2014/main" val="20001"/>
                    </a:ext>
                  </a:extLst>
                </a:gridCol>
                <a:gridCol w="1140100">
                  <a:extLst>
                    <a:ext uri="{9D8B030D-6E8A-4147-A177-3AD203B41FA5}">
                      <a16:colId xmlns:a16="http://schemas.microsoft.com/office/drawing/2014/main" val="20002"/>
                    </a:ext>
                  </a:extLst>
                </a:gridCol>
                <a:gridCol w="940300">
                  <a:extLst>
                    <a:ext uri="{9D8B030D-6E8A-4147-A177-3AD203B41FA5}">
                      <a16:colId xmlns:a16="http://schemas.microsoft.com/office/drawing/2014/main" val="20003"/>
                    </a:ext>
                  </a:extLst>
                </a:gridCol>
              </a:tblGrid>
              <a:tr h="326963">
                <a:tc gridSpan="4">
                  <a:txBody>
                    <a:bodyPr/>
                    <a:lstStyle/>
                    <a:p>
                      <a:pPr marL="0" lvl="0" indent="0" algn="ctr" rtl="0">
                        <a:lnSpc>
                          <a:spcPct val="115000"/>
                        </a:lnSpc>
                        <a:spcBef>
                          <a:spcPts val="0"/>
                        </a:spcBef>
                        <a:spcAft>
                          <a:spcPts val="0"/>
                        </a:spcAft>
                        <a:buNone/>
                      </a:pPr>
                      <a:r>
                        <a:rPr lang="es-CL" sz="1200"/>
                        <a:t>Comparativo Países 2023</a:t>
                      </a:r>
                      <a:endParaRPr sz="1200"/>
                    </a:p>
                  </a:txBody>
                  <a:tcPr marL="121920" marR="121920" marT="60960" marB="60960">
                    <a:lnB w="4775" cap="flat" cmpd="sng">
                      <a:solidFill>
                        <a:srgbClr val="000000"/>
                      </a:solidFill>
                      <a:prstDash val="solid"/>
                      <a:round/>
                      <a:headEnd type="none" w="sm" len="sm"/>
                      <a:tailEnd type="none" w="sm" len="sm"/>
                    </a:lnB>
                  </a:tcPr>
                </a:tc>
                <a:tc hMerge="1">
                  <a:txBody>
                    <a:bodyPr/>
                    <a:lstStyle/>
                    <a:p>
                      <a:endParaRPr lang="es-CL"/>
                    </a:p>
                  </a:txBody>
                  <a:tcPr/>
                </a:tc>
                <a:tc hMerge="1">
                  <a:txBody>
                    <a:bodyPr/>
                    <a:lstStyle/>
                    <a:p>
                      <a:endParaRPr lang="es-CL"/>
                    </a:p>
                  </a:txBody>
                  <a:tcPr/>
                </a:tc>
                <a:tc hMerge="1">
                  <a:txBody>
                    <a:bodyPr/>
                    <a:lstStyle/>
                    <a:p>
                      <a:endParaRPr lang="es-CL"/>
                    </a:p>
                  </a:txBody>
                  <a:tcPr/>
                </a:tc>
                <a:extLst>
                  <a:ext uri="{0D108BD9-81ED-4DB2-BD59-A6C34878D82A}">
                    <a16:rowId xmlns:a16="http://schemas.microsoft.com/office/drawing/2014/main" val="10000"/>
                  </a:ext>
                </a:extLst>
              </a:tr>
              <a:tr h="537275">
                <a:tc>
                  <a:txBody>
                    <a:bodyPr/>
                    <a:lstStyle/>
                    <a:p>
                      <a:pPr marL="0" lvl="0" indent="0" algn="ctr" rtl="0">
                        <a:lnSpc>
                          <a:spcPct val="115000"/>
                        </a:lnSpc>
                        <a:spcBef>
                          <a:spcPts val="0"/>
                        </a:spcBef>
                        <a:spcAft>
                          <a:spcPts val="0"/>
                        </a:spcAft>
                        <a:buNone/>
                      </a:pPr>
                      <a:r>
                        <a:rPr lang="es-CL" sz="1200"/>
                        <a:t>País</a:t>
                      </a:r>
                      <a:endParaRPr sz="1200"/>
                    </a:p>
                  </a:txBody>
                  <a:tcPr marL="12700" marR="12700" marT="12700" marB="121900" anchor="ctr">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70A8E0"/>
                    </a:solidFill>
                  </a:tcPr>
                </a:tc>
                <a:tc>
                  <a:txBody>
                    <a:bodyPr/>
                    <a:lstStyle/>
                    <a:p>
                      <a:pPr marL="0" lvl="0" indent="0" algn="ctr" rtl="0">
                        <a:lnSpc>
                          <a:spcPct val="115000"/>
                        </a:lnSpc>
                        <a:spcBef>
                          <a:spcPts val="0"/>
                        </a:spcBef>
                        <a:spcAft>
                          <a:spcPts val="0"/>
                        </a:spcAft>
                        <a:buNone/>
                      </a:pPr>
                      <a:r>
                        <a:rPr lang="es-CL" sz="1200"/>
                        <a:t>Enfermedades Laborales </a:t>
                      </a:r>
                      <a:endParaRPr sz="1200"/>
                    </a:p>
                  </a:txBody>
                  <a:tcPr marL="12700" marR="12700" marT="12700" marB="121900" anchor="ctr">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70A8E0"/>
                    </a:solidFill>
                  </a:tcPr>
                </a:tc>
                <a:tc>
                  <a:txBody>
                    <a:bodyPr/>
                    <a:lstStyle/>
                    <a:p>
                      <a:pPr marL="0" lvl="0" indent="0" algn="ctr" rtl="0">
                        <a:lnSpc>
                          <a:spcPct val="115000"/>
                        </a:lnSpc>
                        <a:spcBef>
                          <a:spcPts val="0"/>
                        </a:spcBef>
                        <a:spcAft>
                          <a:spcPts val="0"/>
                        </a:spcAft>
                        <a:buNone/>
                      </a:pPr>
                      <a:r>
                        <a:rPr lang="es-CL" sz="1200"/>
                        <a:t>Masa Laboral Protegidas</a:t>
                      </a:r>
                      <a:endParaRPr sz="1200"/>
                    </a:p>
                  </a:txBody>
                  <a:tcPr marL="12700" marR="12700" marT="12700" marB="121900" anchor="ctr">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70A8E0"/>
                    </a:solidFill>
                  </a:tcPr>
                </a:tc>
                <a:tc>
                  <a:txBody>
                    <a:bodyPr/>
                    <a:lstStyle/>
                    <a:p>
                      <a:pPr marL="0" lvl="0" indent="0" algn="ctr" rtl="0">
                        <a:lnSpc>
                          <a:spcPct val="115000"/>
                        </a:lnSpc>
                        <a:spcBef>
                          <a:spcPts val="0"/>
                        </a:spcBef>
                        <a:spcAft>
                          <a:spcPts val="0"/>
                        </a:spcAft>
                        <a:buNone/>
                      </a:pPr>
                      <a:r>
                        <a:rPr lang="es-CL" sz="1200"/>
                        <a:t>Tasa</a:t>
                      </a:r>
                      <a:endParaRPr sz="1200"/>
                    </a:p>
                  </a:txBody>
                  <a:tcPr marL="12700" marR="12700" marT="12700" marB="121900" anchor="ctr">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solidFill>
                      <a:srgbClr val="70A8E0"/>
                    </a:solidFill>
                  </a:tcPr>
                </a:tc>
                <a:extLst>
                  <a:ext uri="{0D108BD9-81ED-4DB2-BD59-A6C34878D82A}">
                    <a16:rowId xmlns:a16="http://schemas.microsoft.com/office/drawing/2014/main" val="10001"/>
                  </a:ext>
                </a:extLst>
              </a:tr>
              <a:tr h="369804">
                <a:tc>
                  <a:txBody>
                    <a:bodyPr/>
                    <a:lstStyle/>
                    <a:p>
                      <a:pPr marL="0" lvl="0" indent="0" algn="l" rtl="0">
                        <a:lnSpc>
                          <a:spcPct val="115000"/>
                        </a:lnSpc>
                        <a:spcBef>
                          <a:spcPts val="0"/>
                        </a:spcBef>
                        <a:spcAft>
                          <a:spcPts val="0"/>
                        </a:spcAft>
                        <a:buNone/>
                      </a:pPr>
                      <a:r>
                        <a:rPr lang="es-CL" sz="1500"/>
                        <a:t>España</a:t>
                      </a:r>
                      <a:endParaRPr sz="1500"/>
                    </a:p>
                  </a:txBody>
                  <a:tcPr marL="12700" marR="12700" marT="12700" marB="121900" anchor="b">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8.295</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21.182.200</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0,039%</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69804">
                <a:tc>
                  <a:txBody>
                    <a:bodyPr/>
                    <a:lstStyle/>
                    <a:p>
                      <a:pPr marL="0" lvl="0" indent="0" algn="l" rtl="0">
                        <a:lnSpc>
                          <a:spcPct val="115000"/>
                        </a:lnSpc>
                        <a:spcBef>
                          <a:spcPts val="0"/>
                        </a:spcBef>
                        <a:spcAft>
                          <a:spcPts val="0"/>
                        </a:spcAft>
                        <a:buNone/>
                      </a:pPr>
                      <a:r>
                        <a:rPr lang="es-CL" sz="1500"/>
                        <a:t>Chile </a:t>
                      </a:r>
                      <a:r>
                        <a:rPr lang="es-CL" sz="1200"/>
                        <a:t>(Mutualidades)</a:t>
                      </a:r>
                      <a:endParaRPr sz="12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9.465</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5.679.334</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0,167%</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69804">
                <a:tc>
                  <a:txBody>
                    <a:bodyPr/>
                    <a:lstStyle/>
                    <a:p>
                      <a:pPr marL="0" lvl="0" indent="0" algn="l" rtl="0">
                        <a:lnSpc>
                          <a:spcPct val="115000"/>
                        </a:lnSpc>
                        <a:spcBef>
                          <a:spcPts val="0"/>
                        </a:spcBef>
                        <a:spcAft>
                          <a:spcPts val="0"/>
                        </a:spcAft>
                        <a:buNone/>
                      </a:pPr>
                      <a:r>
                        <a:rPr lang="es-CL" sz="1500"/>
                        <a:t>Alemania</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19.038</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40.034.596</a:t>
                      </a:r>
                      <a:endParaRPr sz="1500"/>
                    </a:p>
                  </a:txBody>
                  <a:tcPr marL="12700" marR="12700" marT="12700" marB="121900" anchor="b">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0,048%</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69804">
                <a:tc>
                  <a:txBody>
                    <a:bodyPr/>
                    <a:lstStyle/>
                    <a:p>
                      <a:pPr marL="0" lvl="0" indent="0" algn="l" rtl="0">
                        <a:lnSpc>
                          <a:spcPct val="115000"/>
                        </a:lnSpc>
                        <a:spcBef>
                          <a:spcPts val="0"/>
                        </a:spcBef>
                        <a:spcAft>
                          <a:spcPts val="0"/>
                        </a:spcAft>
                        <a:buNone/>
                      </a:pPr>
                      <a:r>
                        <a:rPr lang="es-CL" sz="1500"/>
                        <a:t>Colombia</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11.729</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   12.120.419</a:t>
                      </a:r>
                      <a:endParaRPr sz="1500"/>
                    </a:p>
                  </a:txBody>
                  <a:tcPr marL="12700" marR="12700" marT="12700" marB="121900" anchor="b">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s-CL" sz="1500"/>
                        <a:t>0,096%</a:t>
                      </a:r>
                      <a:endParaRPr sz="1500"/>
                    </a:p>
                  </a:txBody>
                  <a:tcPr marL="12700" marR="12700" marT="12700" marB="121900">
                    <a:lnL w="4775" cap="flat" cmpd="sng">
                      <a:solidFill>
                        <a:srgbClr val="000000"/>
                      </a:solidFill>
                      <a:prstDash val="solid"/>
                      <a:round/>
                      <a:headEnd type="none" w="sm" len="sm"/>
                      <a:tailEnd type="none" w="sm" len="sm"/>
                    </a:lnL>
                    <a:lnR w="4775" cap="flat" cmpd="sng">
                      <a:solidFill>
                        <a:srgbClr val="000000"/>
                      </a:solidFill>
                      <a:prstDash val="solid"/>
                      <a:round/>
                      <a:headEnd type="none" w="sm" len="sm"/>
                      <a:tailEnd type="none" w="sm" len="sm"/>
                    </a:lnR>
                    <a:lnT w="4775" cap="flat" cmpd="sng">
                      <a:solidFill>
                        <a:srgbClr val="000000"/>
                      </a:solidFill>
                      <a:prstDash val="solid"/>
                      <a:round/>
                      <a:headEnd type="none" w="sm" len="sm"/>
                      <a:tailEnd type="none" w="sm" len="sm"/>
                    </a:lnT>
                    <a:lnB w="477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pic>
        <p:nvPicPr>
          <p:cNvPr id="10" name="Google Shape;141;p20" descr="Gráfico, Gráfico de barras&#10;&#10;El contenido generado por IA puede ser incorrecto.">
            <a:extLst>
              <a:ext uri="{FF2B5EF4-FFF2-40B4-BE49-F238E27FC236}">
                <a16:creationId xmlns:a16="http://schemas.microsoft.com/office/drawing/2014/main" id="{19F529E7-E11C-5794-8EA6-14B022978E13}"/>
              </a:ext>
            </a:extLst>
          </p:cNvPr>
          <p:cNvPicPr preferRelativeResize="0"/>
          <p:nvPr/>
        </p:nvPicPr>
        <p:blipFill>
          <a:blip r:embed="rId5">
            <a:alphaModFix/>
          </a:blip>
          <a:stretch>
            <a:fillRect/>
          </a:stretch>
        </p:blipFill>
        <p:spPr>
          <a:xfrm>
            <a:off x="274401" y="1107233"/>
            <a:ext cx="6879900" cy="4684176"/>
          </a:xfrm>
          <a:prstGeom prst="rect">
            <a:avLst/>
          </a:prstGeom>
          <a:noFill/>
          <a:ln>
            <a:noFill/>
          </a:ln>
        </p:spPr>
      </p:pic>
    </p:spTree>
    <p:extLst>
      <p:ext uri="{BB962C8B-B14F-4D97-AF65-F5344CB8AC3E}">
        <p14:creationId xmlns:p14="http://schemas.microsoft.com/office/powerpoint/2010/main" val="3948224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D2408-53FE-9104-9FA9-FE02E4DF29E6}"/>
            </a:ext>
          </a:extLst>
        </p:cNvPr>
        <p:cNvGrpSpPr/>
        <p:nvPr/>
      </p:nvGrpSpPr>
      <p:grpSpPr>
        <a:xfrm>
          <a:off x="0" y="0"/>
          <a:ext cx="0" cy="0"/>
          <a:chOff x="0" y="0"/>
          <a:chExt cx="0" cy="0"/>
        </a:xfrm>
      </p:grpSpPr>
      <p:sp>
        <p:nvSpPr>
          <p:cNvPr id="7" name="1 Título">
            <a:extLst>
              <a:ext uri="{FF2B5EF4-FFF2-40B4-BE49-F238E27FC236}">
                <a16:creationId xmlns:a16="http://schemas.microsoft.com/office/drawing/2014/main" id="{784CFC14-BE97-68D4-7B51-816072380260}"/>
              </a:ext>
            </a:extLst>
          </p:cNvPr>
          <p:cNvSpPr>
            <a:spLocks noGrp="1"/>
          </p:cNvSpPr>
          <p:nvPr>
            <p:ph type="title"/>
          </p:nvPr>
        </p:nvSpPr>
        <p:spPr>
          <a:xfrm>
            <a:off x="415322" y="5642623"/>
            <a:ext cx="11664619" cy="615553"/>
          </a:xfrm>
        </p:spPr>
        <p:txBody>
          <a:bodyPr/>
          <a:lstStyle/>
          <a:p>
            <a:pPr algn="l"/>
            <a:r>
              <a:rPr lang="es-MX" sz="4000">
                <a:latin typeface="Arial"/>
                <a:cs typeface="Arial"/>
              </a:rPr>
              <a:t>Y... ¿Cuáles son los problemas del Sistema?</a:t>
            </a:r>
            <a:endParaRPr lang="es-MX" sz="4000" b="1"/>
          </a:p>
        </p:txBody>
      </p:sp>
    </p:spTree>
    <p:extLst>
      <p:ext uri="{BB962C8B-B14F-4D97-AF65-F5344CB8AC3E}">
        <p14:creationId xmlns:p14="http://schemas.microsoft.com/office/powerpoint/2010/main" val="9208096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474829" y="234587"/>
            <a:ext cx="10105123" cy="492443"/>
          </a:xfrm>
        </p:spPr>
        <p:txBody>
          <a:bodyPr/>
          <a:lstStyle/>
          <a:p>
            <a:pPr algn="l"/>
            <a:r>
              <a:rPr lang="es-MX" sz="3200" dirty="0">
                <a:latin typeface="Arial"/>
                <a:cs typeface="Arial"/>
              </a:rPr>
              <a:t>Problemas del Sistema</a:t>
            </a:r>
            <a:endParaRPr lang="es-ES" sz="3200" dirty="0"/>
          </a:p>
        </p:txBody>
      </p:sp>
      <p:sp>
        <p:nvSpPr>
          <p:cNvPr id="3" name="Marcador de contenido 2">
            <a:extLst>
              <a:ext uri="{FF2B5EF4-FFF2-40B4-BE49-F238E27FC236}">
                <a16:creationId xmlns:a16="http://schemas.microsoft.com/office/drawing/2014/main" id="{D558D854-F461-66EE-62EC-88A41286BCB9}"/>
              </a:ext>
            </a:extLst>
          </p:cNvPr>
          <p:cNvSpPr>
            <a:spLocks noGrp="1"/>
          </p:cNvSpPr>
          <p:nvPr>
            <p:ph idx="4294967295"/>
          </p:nvPr>
        </p:nvSpPr>
        <p:spPr>
          <a:xfrm>
            <a:off x="478476" y="1146301"/>
            <a:ext cx="11413979" cy="5250447"/>
          </a:xfrm>
        </p:spPr>
        <p:txBody>
          <a:bodyPr vert="horz" lIns="91440" tIns="45720" rIns="91440" bIns="45720" rtlCol="0" anchor="t">
            <a:normAutofit/>
          </a:bodyPr>
          <a:lstStyle/>
          <a:p>
            <a:r>
              <a:rPr lang="es" b="1" dirty="0">
                <a:latin typeface="Arial"/>
                <a:cs typeface="Arial"/>
              </a:rPr>
              <a:t>Cambio en el perfil epidemiológico de las enfermedades denunciadas</a:t>
            </a:r>
            <a:endParaRPr lang="es-ES" b="1" dirty="0">
              <a:latin typeface="Arial"/>
              <a:cs typeface="Arial"/>
            </a:endParaRPr>
          </a:p>
          <a:p>
            <a:pPr lvl="1"/>
            <a:r>
              <a:rPr lang="es" dirty="0">
                <a:latin typeface="Arial"/>
                <a:cs typeface="Arial"/>
              </a:rPr>
              <a:t>Nuestro modelo (Ley </a:t>
            </a:r>
            <a:r>
              <a:rPr lang="es" dirty="0" err="1">
                <a:latin typeface="Arial"/>
                <a:cs typeface="Arial"/>
              </a:rPr>
              <a:t>N°</a:t>
            </a:r>
            <a:r>
              <a:rPr lang="es" dirty="0">
                <a:latin typeface="Arial"/>
                <a:cs typeface="Arial"/>
              </a:rPr>
              <a:t> 16.744) surgió en un contexto donde predominaban las patologías laborales “clásicas” .</a:t>
            </a:r>
            <a:endParaRPr lang="es-ES" dirty="0"/>
          </a:p>
          <a:p>
            <a:pPr lvl="1"/>
            <a:r>
              <a:rPr lang="es" dirty="0">
                <a:latin typeface="Arial"/>
                <a:cs typeface="Arial"/>
              </a:rPr>
              <a:t>Sin embargo, en la última década, aumentaron sistemáticamente los trastornos musculoesqueléticos y de salud mental</a:t>
            </a:r>
            <a:endParaRPr lang="es-ES" dirty="0"/>
          </a:p>
          <a:p>
            <a:pPr marL="457200" lvl="1" indent="0">
              <a:buNone/>
            </a:pPr>
            <a:endParaRPr lang="es" dirty="0">
              <a:latin typeface="Arial"/>
              <a:cs typeface="Arial"/>
            </a:endParaRPr>
          </a:p>
          <a:p>
            <a:r>
              <a:rPr lang="es" b="1" dirty="0">
                <a:latin typeface="Arial"/>
                <a:cs typeface="Arial"/>
              </a:rPr>
              <a:t>Existe una importante diferencia entre el sistema de salud laboral versus el sistema de salud común respecto de los niveles de carencia y cobertura, así como en la disponibilidad de prestaciones.</a:t>
            </a:r>
            <a:endParaRPr lang="es" b="1"/>
          </a:p>
          <a:p>
            <a:pPr marL="0" indent="0">
              <a:buNone/>
            </a:pPr>
            <a:endParaRPr lang="es" b="1" dirty="0">
              <a:latin typeface="Arial"/>
              <a:cs typeface="Arial"/>
            </a:endParaRPr>
          </a:p>
          <a:p>
            <a:r>
              <a:rPr lang="es" b="1" dirty="0">
                <a:latin typeface="Arial"/>
                <a:cs typeface="Arial"/>
              </a:rPr>
              <a:t>Dispersión de resultados de calificación entre Organismos </a:t>
            </a:r>
            <a:r>
              <a:rPr lang="es" b="1">
                <a:latin typeface="Arial"/>
                <a:cs typeface="Arial"/>
              </a:rPr>
              <a:t>Administradores.</a:t>
            </a:r>
            <a:endParaRPr lang="es"/>
          </a:p>
        </p:txBody>
      </p:sp>
    </p:spTree>
    <p:extLst>
      <p:ext uri="{BB962C8B-B14F-4D97-AF65-F5344CB8AC3E}">
        <p14:creationId xmlns:p14="http://schemas.microsoft.com/office/powerpoint/2010/main" val="95840006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FAB30-936C-4769-AFE3-90C2F1FD247E}"/>
            </a:ext>
          </a:extLst>
        </p:cNvPr>
        <p:cNvGrpSpPr/>
        <p:nvPr/>
      </p:nvGrpSpPr>
      <p:grpSpPr>
        <a:xfrm>
          <a:off x="0" y="0"/>
          <a:ext cx="0" cy="0"/>
          <a:chOff x="0" y="0"/>
          <a:chExt cx="0" cy="0"/>
        </a:xfrm>
      </p:grpSpPr>
      <p:sp>
        <p:nvSpPr>
          <p:cNvPr id="9" name="Rectángulo 8">
            <a:extLst>
              <a:ext uri="{FF2B5EF4-FFF2-40B4-BE49-F238E27FC236}">
                <a16:creationId xmlns:a16="http://schemas.microsoft.com/office/drawing/2014/main" id="{5C2570B3-09D9-12EA-4A8F-F916FF659B2E}"/>
              </a:ext>
            </a:extLst>
          </p:cNvPr>
          <p:cNvSpPr/>
          <p:nvPr/>
        </p:nvSpPr>
        <p:spPr>
          <a:xfrm>
            <a:off x="407368" y="1124744"/>
            <a:ext cx="11508014" cy="4499693"/>
          </a:xfrm>
          <a:prstGeom prst="rect">
            <a:avLst/>
          </a:prstGeom>
        </p:spPr>
        <p:txBody>
          <a:bodyPr wrap="square" lIns="91440" tIns="45720" rIns="91440" bIns="45720" anchor="t">
            <a:spAutoFit/>
          </a:bodyPr>
          <a:lstStyle/>
          <a:p>
            <a:pPr marL="342900" lvl="1" indent="-342900">
              <a:lnSpc>
                <a:spcPct val="150000"/>
              </a:lnSpc>
              <a:spcBef>
                <a:spcPct val="20000"/>
              </a:spcBef>
              <a:buFont typeface="Arial" pitchFamily="34" charset="0"/>
              <a:buChar char="•"/>
            </a:pPr>
            <a:r>
              <a:rPr lang="es-CL" sz="2000" b="1" dirty="0">
                <a:solidFill>
                  <a:schemeClr val="tx1">
                    <a:lumMod val="65000"/>
                    <a:lumOff val="35000"/>
                  </a:schemeClr>
                </a:solidFill>
                <a:latin typeface="Arial"/>
                <a:cs typeface="Arial"/>
              </a:rPr>
              <a:t>En el año 2015, Chile definió una Política Nacional en la cual se indica:</a:t>
            </a:r>
          </a:p>
          <a:p>
            <a:pPr marL="800100" lvl="3" indent="-342900">
              <a:spcBef>
                <a:spcPct val="20000"/>
              </a:spcBef>
              <a:buFont typeface="Arial" pitchFamily="34" charset="0"/>
              <a:buChar char="•"/>
            </a:pPr>
            <a:r>
              <a:rPr lang="es-CL" dirty="0">
                <a:solidFill>
                  <a:schemeClr val="tx1">
                    <a:lumMod val="65000"/>
                    <a:lumOff val="35000"/>
                  </a:schemeClr>
                </a:solidFill>
                <a:latin typeface="Arial"/>
                <a:cs typeface="Arial"/>
              </a:rPr>
              <a:t>Propuesta de proyecto de ley para establecer una Comisión Nacional de Calificación y Evaluación de incapacidades</a:t>
            </a:r>
            <a:r>
              <a:rPr lang="es-CL" sz="2000" b="1" dirty="0">
                <a:solidFill>
                  <a:schemeClr val="tx1">
                    <a:lumMod val="65000"/>
                    <a:lumOff val="35000"/>
                  </a:schemeClr>
                </a:solidFill>
                <a:latin typeface="Arial"/>
                <a:cs typeface="Arial"/>
              </a:rPr>
              <a:t>.</a:t>
            </a:r>
          </a:p>
          <a:p>
            <a:pPr marL="342900" lvl="1" indent="-342900">
              <a:lnSpc>
                <a:spcPct val="150000"/>
              </a:lnSpc>
              <a:spcBef>
                <a:spcPct val="20000"/>
              </a:spcBef>
              <a:buFont typeface="Arial" pitchFamily="34" charset="0"/>
              <a:buChar char="•"/>
            </a:pPr>
            <a:r>
              <a:rPr lang="es-CL" sz="2000" b="1" dirty="0">
                <a:solidFill>
                  <a:schemeClr val="tx1">
                    <a:lumMod val="65000"/>
                    <a:lumOff val="35000"/>
                  </a:schemeClr>
                </a:solidFill>
                <a:latin typeface="Arial"/>
                <a:cs typeface="Arial"/>
              </a:rPr>
              <a:t>En marzo de 2023, en OIT, se presentó actualización del perfil nacional y se vuelve a señalar :</a:t>
            </a:r>
          </a:p>
          <a:p>
            <a:pPr marL="800100" lvl="3" indent="-342900">
              <a:spcBef>
                <a:spcPct val="20000"/>
              </a:spcBef>
              <a:buFont typeface="Arial" pitchFamily="34" charset="0"/>
              <a:buChar char="•"/>
            </a:pPr>
            <a:r>
              <a:rPr lang="es-CL" dirty="0">
                <a:solidFill>
                  <a:schemeClr val="tx1">
                    <a:lumMod val="65000"/>
                    <a:lumOff val="35000"/>
                  </a:schemeClr>
                </a:solidFill>
                <a:latin typeface="Arial"/>
                <a:cs typeface="Arial"/>
              </a:rPr>
              <a:t>Revisar el proceso de calificación de las enfermedades profesionales, planteando la constitución de una institucionalidad independiente de evaluación de incapacidades, según lo comprometido en la Política Nacional de SST de 2016.</a:t>
            </a:r>
          </a:p>
          <a:p>
            <a:pPr marL="342900" lvl="1" indent="-342900">
              <a:lnSpc>
                <a:spcPct val="150000"/>
              </a:lnSpc>
              <a:spcBef>
                <a:spcPct val="20000"/>
              </a:spcBef>
              <a:buFont typeface="Arial" pitchFamily="34" charset="0"/>
              <a:buChar char="•"/>
            </a:pPr>
            <a:r>
              <a:rPr lang="es-MX" sz="2000" b="1" dirty="0">
                <a:solidFill>
                  <a:schemeClr val="tx1">
                    <a:lumMod val="65000"/>
                    <a:lumOff val="35000"/>
                  </a:schemeClr>
                </a:solidFill>
                <a:latin typeface="Arial"/>
                <a:cs typeface="Arial"/>
              </a:rPr>
              <a:t>Condición de “Juez y Parte”</a:t>
            </a:r>
          </a:p>
          <a:p>
            <a:pPr marL="800100" lvl="3" indent="-342900">
              <a:spcBef>
                <a:spcPct val="20000"/>
              </a:spcBef>
              <a:buFont typeface="Arial" pitchFamily="34" charset="0"/>
              <a:buChar char="•"/>
            </a:pPr>
            <a:r>
              <a:rPr lang="es-MX" dirty="0">
                <a:solidFill>
                  <a:schemeClr val="tx1">
                    <a:lumMod val="65000"/>
                    <a:lumOff val="35000"/>
                  </a:schemeClr>
                </a:solidFill>
                <a:latin typeface="Arial"/>
                <a:cs typeface="Arial"/>
              </a:rPr>
              <a:t>Aunque para la calificación de los Accidentes esta condición no sería un problema</a:t>
            </a:r>
          </a:p>
          <a:p>
            <a:pPr marL="342900" lvl="2" indent="-342900">
              <a:spcBef>
                <a:spcPct val="20000"/>
              </a:spcBef>
              <a:buFont typeface="Arial" pitchFamily="34" charset="0"/>
              <a:buChar char="•"/>
            </a:pPr>
            <a:endParaRPr lang="es-MX" sz="2400" b="1" dirty="0">
              <a:solidFill>
                <a:schemeClr val="tx1">
                  <a:lumMod val="65000"/>
                  <a:lumOff val="35000"/>
                </a:schemeClr>
              </a:solidFill>
              <a:latin typeface="Arial"/>
              <a:cs typeface="Arial"/>
            </a:endParaRPr>
          </a:p>
        </p:txBody>
      </p:sp>
      <p:sp>
        <p:nvSpPr>
          <p:cNvPr id="3" name="CuadroTexto 2">
            <a:extLst>
              <a:ext uri="{FF2B5EF4-FFF2-40B4-BE49-F238E27FC236}">
                <a16:creationId xmlns:a16="http://schemas.microsoft.com/office/drawing/2014/main" id="{D5D83077-4B88-8A9D-D92C-DB68D031A331}"/>
              </a:ext>
            </a:extLst>
          </p:cNvPr>
          <p:cNvSpPr txBox="1"/>
          <p:nvPr/>
        </p:nvSpPr>
        <p:spPr>
          <a:xfrm>
            <a:off x="551384" y="188640"/>
            <a:ext cx="6097064" cy="577850"/>
          </a:xfrm>
          <a:prstGeom prst="rect">
            <a:avLst/>
          </a:prstGeom>
          <a:noFill/>
        </p:spPr>
        <p:txBody>
          <a:bodyPr wrap="square">
            <a:spAutoFit/>
          </a:bodyPr>
          <a:lstStyle/>
          <a:p>
            <a:pPr>
              <a:lnSpc>
                <a:spcPct val="150000"/>
              </a:lnSpc>
              <a:spcBef>
                <a:spcPct val="20000"/>
              </a:spcBef>
            </a:pPr>
            <a:r>
              <a:rPr lang="es-CL" sz="2400" b="1" dirty="0">
                <a:solidFill>
                  <a:schemeClr val="tx1">
                    <a:lumMod val="65000"/>
                    <a:lumOff val="35000"/>
                  </a:schemeClr>
                </a:solidFill>
                <a:latin typeface="Arial"/>
                <a:cs typeface="Arial"/>
              </a:rPr>
              <a:t>El Problema “político".</a:t>
            </a:r>
            <a:endParaRPr lang="es-ES" sz="2400" b="1" dirty="0">
              <a:solidFill>
                <a:schemeClr val="tx1">
                  <a:lumMod val="65000"/>
                  <a:lumOff val="35000"/>
                </a:schemeClr>
              </a:solidFill>
              <a:latin typeface="Arial"/>
              <a:cs typeface="Arial"/>
            </a:endParaRPr>
          </a:p>
        </p:txBody>
      </p:sp>
    </p:spTree>
    <p:extLst>
      <p:ext uri="{BB962C8B-B14F-4D97-AF65-F5344CB8AC3E}">
        <p14:creationId xmlns:p14="http://schemas.microsoft.com/office/powerpoint/2010/main" val="100940095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D24D2-9AF9-03C0-3332-7D773793DF94}"/>
            </a:ext>
          </a:extLst>
        </p:cNvPr>
        <p:cNvGrpSpPr/>
        <p:nvPr/>
      </p:nvGrpSpPr>
      <p:grpSpPr>
        <a:xfrm>
          <a:off x="0" y="0"/>
          <a:ext cx="0" cy="0"/>
          <a:chOff x="0" y="0"/>
          <a:chExt cx="0" cy="0"/>
        </a:xfrm>
      </p:grpSpPr>
      <p:pic>
        <p:nvPicPr>
          <p:cNvPr id="2" name="Google Shape;298;p31">
            <a:extLst>
              <a:ext uri="{FF2B5EF4-FFF2-40B4-BE49-F238E27FC236}">
                <a16:creationId xmlns:a16="http://schemas.microsoft.com/office/drawing/2014/main" id="{B48B818D-3384-A304-C6CF-5AF5F93DCA07}"/>
              </a:ext>
            </a:extLst>
          </p:cNvPr>
          <p:cNvPicPr preferRelativeResize="0"/>
          <p:nvPr/>
        </p:nvPicPr>
        <p:blipFill>
          <a:blip r:embed="rId2">
            <a:alphaModFix/>
          </a:blip>
          <a:stretch>
            <a:fillRect/>
          </a:stretch>
        </p:blipFill>
        <p:spPr>
          <a:xfrm>
            <a:off x="911424" y="940100"/>
            <a:ext cx="9577064" cy="5220580"/>
          </a:xfrm>
          <a:prstGeom prst="rect">
            <a:avLst/>
          </a:prstGeom>
          <a:noFill/>
          <a:ln>
            <a:noFill/>
          </a:ln>
        </p:spPr>
      </p:pic>
      <p:sp>
        <p:nvSpPr>
          <p:cNvPr id="3" name="Google Shape;296;p31">
            <a:extLst>
              <a:ext uri="{FF2B5EF4-FFF2-40B4-BE49-F238E27FC236}">
                <a16:creationId xmlns:a16="http://schemas.microsoft.com/office/drawing/2014/main" id="{D148FBD0-3C9A-F875-55B3-7B0741EC8D05}"/>
              </a:ext>
            </a:extLst>
          </p:cNvPr>
          <p:cNvSpPr txBox="1">
            <a:spLocks noGrp="1"/>
          </p:cNvSpPr>
          <p:nvPr>
            <p:ph type="title"/>
          </p:nvPr>
        </p:nvSpPr>
        <p:spPr>
          <a:xfrm>
            <a:off x="551384" y="232637"/>
            <a:ext cx="10153128" cy="625200"/>
          </a:xfrm>
          <a:prstGeom prst="rect">
            <a:avLst/>
          </a:prstGeom>
          <a:noFill/>
          <a:ln>
            <a:noFill/>
          </a:ln>
        </p:spPr>
        <p:txBody>
          <a:bodyPr spcFirstLastPara="1" wrap="square" lIns="68575" tIns="34275" rIns="68575" bIns="34275" anchor="ctr" anchorCtr="0">
            <a:noAutofit/>
          </a:bodyPr>
          <a:lstStyle/>
          <a:p>
            <a:pPr marL="0" lvl="0" indent="0" algn="l">
              <a:lnSpc>
                <a:spcPct val="90000"/>
              </a:lnSpc>
              <a:spcAft>
                <a:spcPts val="0"/>
              </a:spcAft>
              <a:buSzPts val="3000"/>
            </a:pPr>
            <a:r>
              <a:rPr lang="es-CL" sz="2000" dirty="0">
                <a:latin typeface="Arial"/>
                <a:cs typeface="Arial"/>
              </a:rPr>
              <a:t>Propuesta de Nuevo Proceso Calificación: Proyecto Ley COMCAL</a:t>
            </a:r>
            <a:endParaRPr sz="2000" dirty="0">
              <a:latin typeface="Arial"/>
              <a:cs typeface="Arial"/>
            </a:endParaRPr>
          </a:p>
        </p:txBody>
      </p:sp>
      <p:sp>
        <p:nvSpPr>
          <p:cNvPr id="4" name="Google Shape;297;p31">
            <a:extLst>
              <a:ext uri="{FF2B5EF4-FFF2-40B4-BE49-F238E27FC236}">
                <a16:creationId xmlns:a16="http://schemas.microsoft.com/office/drawing/2014/main" id="{0F9570EC-C48B-4A6F-F6E7-1326ECE5E75F}"/>
              </a:ext>
            </a:extLst>
          </p:cNvPr>
          <p:cNvSpPr txBox="1"/>
          <p:nvPr/>
        </p:nvSpPr>
        <p:spPr>
          <a:xfrm>
            <a:off x="898747" y="6453336"/>
            <a:ext cx="45801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CL" sz="1050" dirty="0"/>
              <a:t>Fuente: Presentación SUSESO. Congreso 2024</a:t>
            </a:r>
            <a:endParaRPr sz="1050" b="0" i="0" u="none" strike="noStrike" cap="none" dirty="0">
              <a:solidFill>
                <a:srgbClr val="000000"/>
              </a:solidFill>
              <a:latin typeface="Arial"/>
              <a:ea typeface="Arial"/>
              <a:cs typeface="Arial"/>
              <a:sym typeface="Arial"/>
            </a:endParaRPr>
          </a:p>
        </p:txBody>
      </p:sp>
      <p:grpSp>
        <p:nvGrpSpPr>
          <p:cNvPr id="10" name="Grupo 9">
            <a:extLst>
              <a:ext uri="{FF2B5EF4-FFF2-40B4-BE49-F238E27FC236}">
                <a16:creationId xmlns:a16="http://schemas.microsoft.com/office/drawing/2014/main" id="{2358AE97-1CEC-900C-635F-2FC3B4FA2BA5}"/>
              </a:ext>
            </a:extLst>
          </p:cNvPr>
          <p:cNvGrpSpPr/>
          <p:nvPr/>
        </p:nvGrpSpPr>
        <p:grpSpPr>
          <a:xfrm>
            <a:off x="1775520" y="2276872"/>
            <a:ext cx="8208912" cy="3429351"/>
            <a:chOff x="1775520" y="2276872"/>
            <a:chExt cx="8208912" cy="3429351"/>
          </a:xfrm>
        </p:grpSpPr>
        <p:sp>
          <p:nvSpPr>
            <p:cNvPr id="6" name="Google Shape;300;p31">
              <a:extLst>
                <a:ext uri="{FF2B5EF4-FFF2-40B4-BE49-F238E27FC236}">
                  <a16:creationId xmlns:a16="http://schemas.microsoft.com/office/drawing/2014/main" id="{11E42862-5390-7961-103E-70675E749E01}"/>
                </a:ext>
              </a:extLst>
            </p:cNvPr>
            <p:cNvSpPr/>
            <p:nvPr/>
          </p:nvSpPr>
          <p:spPr>
            <a:xfrm>
              <a:off x="5699956" y="2307104"/>
              <a:ext cx="1368152" cy="1323900"/>
            </a:xfrm>
            <a:prstGeom prst="ellipse">
              <a:avLst/>
            </a:prstGeom>
            <a:noFill/>
            <a:ln w="1143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7" name="Google Shape;301;p31">
              <a:extLst>
                <a:ext uri="{FF2B5EF4-FFF2-40B4-BE49-F238E27FC236}">
                  <a16:creationId xmlns:a16="http://schemas.microsoft.com/office/drawing/2014/main" id="{0F559561-DF96-1AA5-F286-7590ECD3EBEE}"/>
                </a:ext>
              </a:extLst>
            </p:cNvPr>
            <p:cNvSpPr/>
            <p:nvPr/>
          </p:nvSpPr>
          <p:spPr>
            <a:xfrm>
              <a:off x="8688288" y="2276872"/>
              <a:ext cx="1296144" cy="1323900"/>
            </a:xfrm>
            <a:prstGeom prst="ellipse">
              <a:avLst/>
            </a:prstGeom>
            <a:noFill/>
            <a:ln w="1143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8" name="Google Shape;302;p31">
              <a:extLst>
                <a:ext uri="{FF2B5EF4-FFF2-40B4-BE49-F238E27FC236}">
                  <a16:creationId xmlns:a16="http://schemas.microsoft.com/office/drawing/2014/main" id="{4B964684-B6D5-EBE5-0182-8F630419754F}"/>
                </a:ext>
              </a:extLst>
            </p:cNvPr>
            <p:cNvSpPr/>
            <p:nvPr/>
          </p:nvSpPr>
          <p:spPr>
            <a:xfrm>
              <a:off x="1775520" y="4653135"/>
              <a:ext cx="1656184" cy="1053088"/>
            </a:xfrm>
            <a:prstGeom prst="ellipse">
              <a:avLst/>
            </a:prstGeom>
            <a:noFill/>
            <a:ln w="1143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Tree>
    <p:extLst>
      <p:ext uri="{BB962C8B-B14F-4D97-AF65-F5344CB8AC3E}">
        <p14:creationId xmlns:p14="http://schemas.microsoft.com/office/powerpoint/2010/main" val="352565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53657" y="260863"/>
            <a:ext cx="10105123" cy="492443"/>
          </a:xfrm>
        </p:spPr>
        <p:txBody>
          <a:bodyPr/>
          <a:lstStyle/>
          <a:p>
            <a:pPr algn="l"/>
            <a:r>
              <a:rPr lang="es-MX" sz="3200">
                <a:latin typeface="Arial"/>
                <a:cs typeface="Arial"/>
              </a:rPr>
              <a:t>Las posibles soluciones</a:t>
            </a:r>
            <a:endParaRPr lang="es-ES" sz="3200" dirty="0"/>
          </a:p>
        </p:txBody>
      </p:sp>
      <p:sp>
        <p:nvSpPr>
          <p:cNvPr id="3" name="Marcador de contenido 2">
            <a:extLst>
              <a:ext uri="{FF2B5EF4-FFF2-40B4-BE49-F238E27FC236}">
                <a16:creationId xmlns:a16="http://schemas.microsoft.com/office/drawing/2014/main" id="{D558D854-F461-66EE-62EC-88A41286BCB9}"/>
              </a:ext>
            </a:extLst>
          </p:cNvPr>
          <p:cNvSpPr>
            <a:spLocks noGrp="1"/>
          </p:cNvSpPr>
          <p:nvPr>
            <p:ph idx="4294967295"/>
          </p:nvPr>
        </p:nvSpPr>
        <p:spPr>
          <a:xfrm>
            <a:off x="478476" y="962371"/>
            <a:ext cx="11413979" cy="5447515"/>
          </a:xfrm>
        </p:spPr>
        <p:txBody>
          <a:bodyPr vert="horz" lIns="91440" tIns="45720" rIns="91440" bIns="45720" rtlCol="0" anchor="t">
            <a:normAutofit fontScale="85000" lnSpcReduction="10000"/>
          </a:bodyPr>
          <a:lstStyle/>
          <a:p>
            <a:r>
              <a:rPr lang="es" b="1" dirty="0">
                <a:latin typeface="Arial"/>
                <a:cs typeface="Arial"/>
              </a:rPr>
              <a:t>Consolidar los criterios de calificación de enfermedades musculoesqueléticas y de salud mental.</a:t>
            </a:r>
            <a:endParaRPr lang="es-ES" sz="2100" b="1" dirty="0"/>
          </a:p>
          <a:p>
            <a:pPr lvl="1"/>
            <a:r>
              <a:rPr lang="es" sz="1700" dirty="0">
                <a:latin typeface="Arial"/>
                <a:cs typeface="Arial"/>
              </a:rPr>
              <a:t>en un trabajo conjunto entre las entidades técnicas gubernamentales, centros de estudio, organismos internacionales y otros actores interesados, así como los Organismos Administradores de la Ley. Lo anterior a través de la revisión de la evidencia publicada  nacional e internacionalmente, financiado a través de los fondos de investigación en SST que todos los años deben aportar los organismos administradores.</a:t>
            </a:r>
            <a:endParaRPr lang="es-ES" sz="1700" b="1" dirty="0"/>
          </a:p>
          <a:p>
            <a:r>
              <a:rPr lang="es" b="1" dirty="0">
                <a:latin typeface="Arial"/>
                <a:cs typeface="Arial"/>
              </a:rPr>
              <a:t>Desarrollar guías de diagnósticos y tratamiento</a:t>
            </a:r>
            <a:r>
              <a:rPr lang="es" dirty="0">
                <a:latin typeface="Arial"/>
                <a:cs typeface="Arial"/>
              </a:rPr>
              <a:t>, </a:t>
            </a:r>
            <a:endParaRPr lang="es" dirty="0"/>
          </a:p>
          <a:p>
            <a:pPr lvl="1"/>
            <a:r>
              <a:rPr lang="es" sz="1600" dirty="0">
                <a:latin typeface="Arial"/>
                <a:cs typeface="Arial"/>
              </a:rPr>
              <a:t>basadas en la evidencia y que sean compartidas tanto por el sistema de salud común como laboral. Esto permite tener certeza de que las evaluaciones y prestaciones aplicar a cada persona, independiente del sistema en que se encuentre.</a:t>
            </a:r>
            <a:r>
              <a:rPr lang="es" dirty="0">
                <a:latin typeface="Arial"/>
                <a:cs typeface="Arial"/>
              </a:rPr>
              <a:t> </a:t>
            </a:r>
            <a:endParaRPr lang="es" dirty="0"/>
          </a:p>
          <a:p>
            <a:pPr marL="457200" lvl="1" indent="0">
              <a:buNone/>
            </a:pPr>
            <a:endParaRPr lang="es" dirty="0">
              <a:latin typeface="Arial"/>
              <a:cs typeface="Arial"/>
            </a:endParaRPr>
          </a:p>
          <a:p>
            <a:r>
              <a:rPr lang="es" b="1" dirty="0">
                <a:latin typeface="Arial"/>
                <a:cs typeface="Arial"/>
              </a:rPr>
              <a:t>Eliminar las carencias para las patologías de salud mental y musculoesqueléticas</a:t>
            </a:r>
            <a:r>
              <a:rPr lang="es" dirty="0">
                <a:latin typeface="Arial"/>
                <a:cs typeface="Arial"/>
              </a:rPr>
              <a:t> </a:t>
            </a:r>
            <a:endParaRPr lang="es" dirty="0"/>
          </a:p>
          <a:p>
            <a:pPr lvl="1"/>
            <a:r>
              <a:rPr lang="es" sz="1600" dirty="0">
                <a:latin typeface="Arial"/>
                <a:cs typeface="Arial"/>
              </a:rPr>
              <a:t>que se estudian. Según un reciente estudio de la Asociación de Mutuales, entre los tres organismos administradores existen 11 patologías, 3 de salud mental y 8 musculoesqueléticas, que concentran la mayor frecuencia de casos.</a:t>
            </a:r>
            <a:endParaRPr lang="es" sz="1600" dirty="0"/>
          </a:p>
          <a:p>
            <a:pPr lvl="1"/>
            <a:endParaRPr lang="es" sz="1600" dirty="0">
              <a:latin typeface="Arial"/>
              <a:cs typeface="Arial"/>
            </a:endParaRPr>
          </a:p>
          <a:p>
            <a:r>
              <a:rPr lang="es" b="1" dirty="0">
                <a:latin typeface="Arial"/>
                <a:cs typeface="Arial"/>
              </a:rPr>
              <a:t>Incorporar a uno o más “veedores” externos a los comités de calificación</a:t>
            </a:r>
            <a:r>
              <a:rPr lang="es" dirty="0">
                <a:latin typeface="Arial"/>
                <a:cs typeface="Arial"/>
              </a:rPr>
              <a:t>, </a:t>
            </a:r>
            <a:endParaRPr lang="es" dirty="0"/>
          </a:p>
          <a:p>
            <a:pPr lvl="1"/>
            <a:r>
              <a:rPr lang="es" sz="1600" dirty="0">
                <a:latin typeface="Arial"/>
                <a:cs typeface="Arial"/>
              </a:rPr>
              <a:t>quienes con derecho a voz pueden manifestar sus opiniones respecto de la calificación de los casos. Dada la naturaleza confidencial de la información estos especialistas deben ser del área de salud. </a:t>
            </a:r>
            <a:endParaRPr lang="es" sz="1600" dirty="0"/>
          </a:p>
          <a:p>
            <a:pPr marL="457200" lvl="1" indent="0">
              <a:buNone/>
            </a:pPr>
            <a:endParaRPr lang="es" sz="1600" dirty="0">
              <a:latin typeface="Arial"/>
              <a:cs typeface="Arial"/>
            </a:endParaRPr>
          </a:p>
          <a:p>
            <a:r>
              <a:rPr lang="es" b="1" dirty="0">
                <a:latin typeface="Arial"/>
                <a:cs typeface="Arial"/>
              </a:rPr>
              <a:t>Aumentar la frecuencia de evaluaciones y/o fiscalizaciones sobre los casos calificados</a:t>
            </a:r>
            <a:endParaRPr lang="es" dirty="0"/>
          </a:p>
          <a:p>
            <a:pPr lvl="1"/>
            <a:r>
              <a:rPr lang="es" sz="1600" dirty="0">
                <a:latin typeface="Arial"/>
                <a:cs typeface="Arial"/>
              </a:rPr>
              <a:t>identificando los aspectos deficitarios y generando planes de corrección y mejoras.</a:t>
            </a:r>
            <a:endParaRPr lang="es" sz="1600" dirty="0"/>
          </a:p>
          <a:p>
            <a:endParaRPr lang="es" b="1" dirty="0"/>
          </a:p>
        </p:txBody>
      </p:sp>
    </p:spTree>
    <p:extLst>
      <p:ext uri="{BB962C8B-B14F-4D97-AF65-F5344CB8AC3E}">
        <p14:creationId xmlns:p14="http://schemas.microsoft.com/office/powerpoint/2010/main" val="94457797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72951" cy="6858000"/>
          </a:xfrm>
          <a:prstGeom prst="rect">
            <a:avLst/>
          </a:prstGeom>
        </p:spPr>
      </p:pic>
      <p:sp>
        <p:nvSpPr>
          <p:cNvPr id="20" name="CuadroTexto 19"/>
          <p:cNvSpPr txBox="1"/>
          <p:nvPr/>
        </p:nvSpPr>
        <p:spPr>
          <a:xfrm>
            <a:off x="2435593" y="4753906"/>
            <a:ext cx="7320815" cy="1015663"/>
          </a:xfrm>
          <a:prstGeom prst="rect">
            <a:avLst/>
          </a:prstGeom>
          <a:noFill/>
        </p:spPr>
        <p:txBody>
          <a:bodyPr wrap="square" rtlCol="0">
            <a:spAutoFit/>
          </a:bodyPr>
          <a:lstStyle/>
          <a:p>
            <a:pPr algn="ctr" defTabSz="914377"/>
            <a:r>
              <a:rPr lang="es-ES" sz="6000" dirty="0">
                <a:solidFill>
                  <a:srgbClr val="21B4D1"/>
                </a:solidFill>
                <a:latin typeface="Arial Black" panose="020B0A04020102020204" pitchFamily="34" charset="0"/>
              </a:rPr>
              <a:t>Gracias</a:t>
            </a:r>
          </a:p>
        </p:txBody>
      </p:sp>
      <p:sp>
        <p:nvSpPr>
          <p:cNvPr id="7" name="Freeform 53">
            <a:extLst>
              <a:ext uri="{FF2B5EF4-FFF2-40B4-BE49-F238E27FC236}">
                <a16:creationId xmlns:a16="http://schemas.microsoft.com/office/drawing/2014/main" id="{51FA6A5F-B443-4018-B9A5-D60809D64D62}"/>
              </a:ext>
            </a:extLst>
          </p:cNvPr>
          <p:cNvSpPr/>
          <p:nvPr/>
        </p:nvSpPr>
        <p:spPr>
          <a:xfrm>
            <a:off x="1" y="6135077"/>
            <a:ext cx="4251772" cy="722923"/>
          </a:xfrm>
          <a:custGeom>
            <a:avLst/>
            <a:gdLst>
              <a:gd name="connsiteX0" fmla="*/ 5966227 w 5980691"/>
              <a:gd name="connsiteY0" fmla="*/ 1013204 h 1016888"/>
              <a:gd name="connsiteX1" fmla="*/ 5980691 w 5980691"/>
              <a:gd name="connsiteY1" fmla="*/ 1016888 h 1016888"/>
              <a:gd name="connsiteX2" fmla="*/ 5928824 w 5980691"/>
              <a:gd name="connsiteY2" fmla="*/ 1016888 h 1016888"/>
              <a:gd name="connsiteX3" fmla="*/ 5940723 w 5980691"/>
              <a:gd name="connsiteY3" fmla="*/ 1013415 h 1016888"/>
              <a:gd name="connsiteX4" fmla="*/ 5966227 w 5980691"/>
              <a:gd name="connsiteY4" fmla="*/ 1013204 h 1016888"/>
              <a:gd name="connsiteX5" fmla="*/ 5529894 w 5980691"/>
              <a:gd name="connsiteY5" fmla="*/ 914395 h 1016888"/>
              <a:gd name="connsiteX6" fmla="*/ 5542701 w 5980691"/>
              <a:gd name="connsiteY6" fmla="*/ 932804 h 1016888"/>
              <a:gd name="connsiteX7" fmla="*/ 5517087 w 5980691"/>
              <a:gd name="connsiteY7" fmla="*/ 919998 h 1016888"/>
              <a:gd name="connsiteX8" fmla="*/ 5529894 w 5980691"/>
              <a:gd name="connsiteY8" fmla="*/ 914395 h 1016888"/>
              <a:gd name="connsiteX9" fmla="*/ 5254550 w 5980691"/>
              <a:gd name="connsiteY9" fmla="*/ 872611 h 1016888"/>
              <a:gd name="connsiteX10" fmla="*/ 5280163 w 5980691"/>
              <a:gd name="connsiteY10" fmla="*/ 886700 h 1016888"/>
              <a:gd name="connsiteX11" fmla="*/ 5254550 w 5980691"/>
              <a:gd name="connsiteY11" fmla="*/ 872611 h 1016888"/>
              <a:gd name="connsiteX12" fmla="*/ 4185193 w 5980691"/>
              <a:gd name="connsiteY12" fmla="*/ 756711 h 1016888"/>
              <a:gd name="connsiteX13" fmla="*/ 4137167 w 5980691"/>
              <a:gd name="connsiteY13" fmla="*/ 772721 h 1016888"/>
              <a:gd name="connsiteX14" fmla="*/ 4185193 w 5980691"/>
              <a:gd name="connsiteY14" fmla="*/ 756711 h 1016888"/>
              <a:gd name="connsiteX15" fmla="*/ 3580846 w 5980691"/>
              <a:gd name="connsiteY15" fmla="*/ 723549 h 1016888"/>
              <a:gd name="connsiteX16" fmla="*/ 3581687 w 5980691"/>
              <a:gd name="connsiteY16" fmla="*/ 728601 h 1016888"/>
              <a:gd name="connsiteX17" fmla="*/ 3568886 w 5980691"/>
              <a:gd name="connsiteY17" fmla="*/ 724071 h 1016888"/>
              <a:gd name="connsiteX18" fmla="*/ 3567412 w 5980691"/>
              <a:gd name="connsiteY18" fmla="*/ 723549 h 1016888"/>
              <a:gd name="connsiteX19" fmla="*/ 3568886 w 5980691"/>
              <a:gd name="connsiteY19" fmla="*/ 724071 h 1016888"/>
              <a:gd name="connsiteX20" fmla="*/ 3568370 w 5980691"/>
              <a:gd name="connsiteY20" fmla="*/ 724094 h 1016888"/>
              <a:gd name="connsiteX21" fmla="*/ 3768973 w 5980691"/>
              <a:gd name="connsiteY21" fmla="*/ 705485 h 1016888"/>
              <a:gd name="connsiteX22" fmla="*/ 3756167 w 5980691"/>
              <a:gd name="connsiteY22" fmla="*/ 724695 h 1016888"/>
              <a:gd name="connsiteX23" fmla="*/ 3768973 w 5980691"/>
              <a:gd name="connsiteY23" fmla="*/ 705485 h 1016888"/>
              <a:gd name="connsiteX24" fmla="*/ 3720949 w 5980691"/>
              <a:gd name="connsiteY24" fmla="*/ 705485 h 1016888"/>
              <a:gd name="connsiteX25" fmla="*/ 3695336 w 5980691"/>
              <a:gd name="connsiteY25" fmla="*/ 718291 h 1016888"/>
              <a:gd name="connsiteX26" fmla="*/ 3720949 w 5980691"/>
              <a:gd name="connsiteY26" fmla="*/ 705485 h 1016888"/>
              <a:gd name="connsiteX27" fmla="*/ 4271637 w 5980691"/>
              <a:gd name="connsiteY27" fmla="*/ 670267 h 1016888"/>
              <a:gd name="connsiteX28" fmla="*/ 4252428 w 5980691"/>
              <a:gd name="connsiteY28" fmla="*/ 699083 h 1016888"/>
              <a:gd name="connsiteX29" fmla="*/ 4252428 w 5980691"/>
              <a:gd name="connsiteY29" fmla="*/ 684675 h 1016888"/>
              <a:gd name="connsiteX30" fmla="*/ 4271637 w 5980691"/>
              <a:gd name="connsiteY30" fmla="*/ 670267 h 1016888"/>
              <a:gd name="connsiteX31" fmla="*/ 4092343 w 5980691"/>
              <a:gd name="connsiteY31" fmla="*/ 670267 h 1016888"/>
              <a:gd name="connsiteX32" fmla="*/ 4085299 w 5980691"/>
              <a:gd name="connsiteY32" fmla="*/ 698016 h 1016888"/>
              <a:gd name="connsiteX33" fmla="*/ 4057124 w 5980691"/>
              <a:gd name="connsiteY33" fmla="*/ 691079 h 1016888"/>
              <a:gd name="connsiteX34" fmla="*/ 4092343 w 5980691"/>
              <a:gd name="connsiteY34" fmla="*/ 670267 h 1016888"/>
              <a:gd name="connsiteX35" fmla="*/ 4206323 w 5980691"/>
              <a:gd name="connsiteY35" fmla="*/ 666998 h 1016888"/>
              <a:gd name="connsiteX36" fmla="*/ 4233217 w 5980691"/>
              <a:gd name="connsiteY36" fmla="*/ 671334 h 1016888"/>
              <a:gd name="connsiteX37" fmla="*/ 4118917 w 5980691"/>
              <a:gd name="connsiteY37" fmla="*/ 699083 h 1016888"/>
              <a:gd name="connsiteX38" fmla="*/ 4098747 w 5980691"/>
              <a:gd name="connsiteY38" fmla="*/ 671334 h 1016888"/>
              <a:gd name="connsiteX39" fmla="*/ 4179429 w 5980691"/>
              <a:gd name="connsiteY39" fmla="*/ 678272 h 1016888"/>
              <a:gd name="connsiteX40" fmla="*/ 4206323 w 5980691"/>
              <a:gd name="connsiteY40" fmla="*/ 666998 h 1016888"/>
              <a:gd name="connsiteX41" fmla="*/ 3568344 w 5980691"/>
              <a:gd name="connsiteY41" fmla="*/ 658561 h 1016888"/>
              <a:gd name="connsiteX42" fmla="*/ 3579075 w 5980691"/>
              <a:gd name="connsiteY42" fmla="*/ 659862 h 1016888"/>
              <a:gd name="connsiteX43" fmla="*/ 3602488 w 5980691"/>
              <a:gd name="connsiteY43" fmla="*/ 670267 h 1016888"/>
              <a:gd name="connsiteX44" fmla="*/ 3560865 w 5980691"/>
              <a:gd name="connsiteY44" fmla="*/ 663864 h 1016888"/>
              <a:gd name="connsiteX45" fmla="*/ 3568344 w 5980691"/>
              <a:gd name="connsiteY45" fmla="*/ 658561 h 1016888"/>
              <a:gd name="connsiteX46" fmla="*/ 3730842 w 5980691"/>
              <a:gd name="connsiteY46" fmla="*/ 652058 h 1016888"/>
              <a:gd name="connsiteX47" fmla="*/ 3739058 w 5980691"/>
              <a:gd name="connsiteY47" fmla="*/ 652658 h 1016888"/>
              <a:gd name="connsiteX48" fmla="*/ 3756169 w 5980691"/>
              <a:gd name="connsiteY48" fmla="*/ 657460 h 1016888"/>
              <a:gd name="connsiteX49" fmla="*/ 3727353 w 5980691"/>
              <a:gd name="connsiteY49" fmla="*/ 657460 h 1016888"/>
              <a:gd name="connsiteX50" fmla="*/ 3730842 w 5980691"/>
              <a:gd name="connsiteY50" fmla="*/ 652058 h 1016888"/>
              <a:gd name="connsiteX51" fmla="*/ 2730431 w 5980691"/>
              <a:gd name="connsiteY51" fmla="*/ 615625 h 1016888"/>
              <a:gd name="connsiteX52" fmla="*/ 2741237 w 5980691"/>
              <a:gd name="connsiteY52" fmla="*/ 616638 h 1016888"/>
              <a:gd name="connsiteX53" fmla="*/ 2728430 w 5980691"/>
              <a:gd name="connsiteY53" fmla="*/ 638250 h 1016888"/>
              <a:gd name="connsiteX54" fmla="*/ 2722027 w 5980691"/>
              <a:gd name="connsiteY54" fmla="*/ 616638 h 1016888"/>
              <a:gd name="connsiteX55" fmla="*/ 2730431 w 5980691"/>
              <a:gd name="connsiteY55" fmla="*/ 615625 h 1016888"/>
              <a:gd name="connsiteX56" fmla="*/ 2407261 w 5980691"/>
              <a:gd name="connsiteY56" fmla="*/ 611436 h 1016888"/>
              <a:gd name="connsiteX57" fmla="*/ 2413065 w 5980691"/>
              <a:gd name="connsiteY57" fmla="*/ 614236 h 1016888"/>
              <a:gd name="connsiteX58" fmla="*/ 2430674 w 5980691"/>
              <a:gd name="connsiteY58" fmla="*/ 622241 h 1016888"/>
              <a:gd name="connsiteX59" fmla="*/ 2405060 w 5980691"/>
              <a:gd name="connsiteY59" fmla="*/ 622241 h 1016888"/>
              <a:gd name="connsiteX60" fmla="*/ 2405060 w 5980691"/>
              <a:gd name="connsiteY60" fmla="*/ 615838 h 1016888"/>
              <a:gd name="connsiteX61" fmla="*/ 2407261 w 5980691"/>
              <a:gd name="connsiteY61" fmla="*/ 611436 h 1016888"/>
              <a:gd name="connsiteX62" fmla="*/ 3294488 w 5980691"/>
              <a:gd name="connsiteY62" fmla="*/ 605574 h 1016888"/>
              <a:gd name="connsiteX63" fmla="*/ 3298732 w 5980691"/>
              <a:gd name="connsiteY63" fmla="*/ 609035 h 1016888"/>
              <a:gd name="connsiteX64" fmla="*/ 3294744 w 5980691"/>
              <a:gd name="connsiteY64" fmla="*/ 606088 h 1016888"/>
              <a:gd name="connsiteX65" fmla="*/ 3968578 w 5980691"/>
              <a:gd name="connsiteY65" fmla="*/ 603430 h 1016888"/>
              <a:gd name="connsiteX66" fmla="*/ 3977083 w 5980691"/>
              <a:gd name="connsiteY66" fmla="*/ 615838 h 1016888"/>
              <a:gd name="connsiteX67" fmla="*/ 3970278 w 5980691"/>
              <a:gd name="connsiteY67" fmla="*/ 609434 h 1016888"/>
              <a:gd name="connsiteX68" fmla="*/ 3970278 w 5980691"/>
              <a:gd name="connsiteY68" fmla="*/ 615838 h 1016888"/>
              <a:gd name="connsiteX69" fmla="*/ 3922654 w 5980691"/>
              <a:gd name="connsiteY69" fmla="*/ 628644 h 1016888"/>
              <a:gd name="connsiteX70" fmla="*/ 3968578 w 5980691"/>
              <a:gd name="connsiteY70" fmla="*/ 603430 h 1016888"/>
              <a:gd name="connsiteX71" fmla="*/ 2942943 w 5980691"/>
              <a:gd name="connsiteY71" fmla="*/ 603031 h 1016888"/>
              <a:gd name="connsiteX72" fmla="*/ 2942943 w 5980691"/>
              <a:gd name="connsiteY72" fmla="*/ 615838 h 1016888"/>
              <a:gd name="connsiteX73" fmla="*/ 2916164 w 5980691"/>
              <a:gd name="connsiteY73" fmla="*/ 609434 h 1016888"/>
              <a:gd name="connsiteX74" fmla="*/ 2942943 w 5980691"/>
              <a:gd name="connsiteY74" fmla="*/ 603031 h 1016888"/>
              <a:gd name="connsiteX75" fmla="*/ 3916032 w 5980691"/>
              <a:gd name="connsiteY75" fmla="*/ 600849 h 1016888"/>
              <a:gd name="connsiteX76" fmla="*/ 3917852 w 5980691"/>
              <a:gd name="connsiteY76" fmla="*/ 602676 h 1016888"/>
              <a:gd name="connsiteX77" fmla="*/ 3912209 w 5980691"/>
              <a:gd name="connsiteY77" fmla="*/ 602109 h 1016888"/>
              <a:gd name="connsiteX78" fmla="*/ 3292016 w 5980691"/>
              <a:gd name="connsiteY78" fmla="*/ 600615 h 1016888"/>
              <a:gd name="connsiteX79" fmla="*/ 3294488 w 5980691"/>
              <a:gd name="connsiteY79" fmla="*/ 605574 h 1016888"/>
              <a:gd name="connsiteX80" fmla="*/ 3289255 w 5980691"/>
              <a:gd name="connsiteY80" fmla="*/ 601307 h 1016888"/>
              <a:gd name="connsiteX81" fmla="*/ 3875829 w 5980691"/>
              <a:gd name="connsiteY81" fmla="*/ 598453 h 1016888"/>
              <a:gd name="connsiteX82" fmla="*/ 3912209 w 5980691"/>
              <a:gd name="connsiteY82" fmla="*/ 602109 h 1016888"/>
              <a:gd name="connsiteX83" fmla="*/ 3897682 w 5980691"/>
              <a:gd name="connsiteY83" fmla="*/ 606901 h 1016888"/>
              <a:gd name="connsiteX84" fmla="*/ 3843893 w 5980691"/>
              <a:gd name="connsiteY84" fmla="*/ 609436 h 1016888"/>
              <a:gd name="connsiteX85" fmla="*/ 3875829 w 5980691"/>
              <a:gd name="connsiteY85" fmla="*/ 598453 h 1016888"/>
              <a:gd name="connsiteX86" fmla="*/ 3028896 w 5980691"/>
              <a:gd name="connsiteY86" fmla="*/ 596983 h 1016888"/>
              <a:gd name="connsiteX87" fmla="*/ 3042194 w 5980691"/>
              <a:gd name="connsiteY87" fmla="*/ 610501 h 1016888"/>
              <a:gd name="connsiteX88" fmla="*/ 2969047 w 5980691"/>
              <a:gd name="connsiteY88" fmla="*/ 630780 h 1016888"/>
              <a:gd name="connsiteX89" fmla="*/ 2982346 w 5980691"/>
              <a:gd name="connsiteY89" fmla="*/ 637538 h 1016888"/>
              <a:gd name="connsiteX90" fmla="*/ 2955748 w 5980691"/>
              <a:gd name="connsiteY90" fmla="*/ 624020 h 1016888"/>
              <a:gd name="connsiteX91" fmla="*/ 2969047 w 5980691"/>
              <a:gd name="connsiteY91" fmla="*/ 603743 h 1016888"/>
              <a:gd name="connsiteX92" fmla="*/ 3028896 w 5980691"/>
              <a:gd name="connsiteY92" fmla="*/ 596983 h 1016888"/>
              <a:gd name="connsiteX93" fmla="*/ 3077412 w 5980691"/>
              <a:gd name="connsiteY93" fmla="*/ 596628 h 1016888"/>
              <a:gd name="connsiteX94" fmla="*/ 3096622 w 5980691"/>
              <a:gd name="connsiteY94" fmla="*/ 615838 h 1016888"/>
              <a:gd name="connsiteX95" fmla="*/ 3077412 w 5980691"/>
              <a:gd name="connsiteY95" fmla="*/ 596628 h 1016888"/>
              <a:gd name="connsiteX96" fmla="*/ 3816999 w 5980691"/>
              <a:gd name="connsiteY96" fmla="*/ 590224 h 1016888"/>
              <a:gd name="connsiteX97" fmla="*/ 3829806 w 5980691"/>
              <a:gd name="connsiteY97" fmla="*/ 609434 h 1016888"/>
              <a:gd name="connsiteX98" fmla="*/ 3816999 w 5980691"/>
              <a:gd name="connsiteY98" fmla="*/ 622241 h 1016888"/>
              <a:gd name="connsiteX99" fmla="*/ 3816999 w 5980691"/>
              <a:gd name="connsiteY99" fmla="*/ 590224 h 1016888"/>
              <a:gd name="connsiteX100" fmla="*/ 3803392 w 5980691"/>
              <a:gd name="connsiteY100" fmla="*/ 590224 h 1016888"/>
              <a:gd name="connsiteX101" fmla="*/ 3810596 w 5980691"/>
              <a:gd name="connsiteY101" fmla="*/ 603031 h 1016888"/>
              <a:gd name="connsiteX102" fmla="*/ 3788984 w 5980691"/>
              <a:gd name="connsiteY102" fmla="*/ 628644 h 1016888"/>
              <a:gd name="connsiteX103" fmla="*/ 3803392 w 5980691"/>
              <a:gd name="connsiteY103" fmla="*/ 609434 h 1016888"/>
              <a:gd name="connsiteX104" fmla="*/ 3788984 w 5980691"/>
              <a:gd name="connsiteY104" fmla="*/ 596628 h 1016888"/>
              <a:gd name="connsiteX105" fmla="*/ 3803392 w 5980691"/>
              <a:gd name="connsiteY105" fmla="*/ 590224 h 1016888"/>
              <a:gd name="connsiteX106" fmla="*/ 3866584 w 5980691"/>
              <a:gd name="connsiteY106" fmla="*/ 565502 h 1016888"/>
              <a:gd name="connsiteX107" fmla="*/ 3911128 w 5980691"/>
              <a:gd name="connsiteY107" fmla="*/ 589159 h 1016888"/>
              <a:gd name="connsiteX108" fmla="*/ 3951470 w 5980691"/>
              <a:gd name="connsiteY108" fmla="*/ 589159 h 1016888"/>
              <a:gd name="connsiteX109" fmla="*/ 3916032 w 5980691"/>
              <a:gd name="connsiteY109" fmla="*/ 600849 h 1016888"/>
              <a:gd name="connsiteX110" fmla="*/ 3884234 w 5980691"/>
              <a:gd name="connsiteY110" fmla="*/ 568880 h 1016888"/>
              <a:gd name="connsiteX111" fmla="*/ 3816999 w 5980691"/>
              <a:gd name="connsiteY111" fmla="*/ 582399 h 1016888"/>
              <a:gd name="connsiteX112" fmla="*/ 3866584 w 5980691"/>
              <a:gd name="connsiteY112" fmla="*/ 565502 h 1016888"/>
              <a:gd name="connsiteX113" fmla="*/ 4063527 w 5980691"/>
              <a:gd name="connsiteY113" fmla="*/ 561410 h 1016888"/>
              <a:gd name="connsiteX114" fmla="*/ 4037914 w 5980691"/>
              <a:gd name="connsiteY114" fmla="*/ 577420 h 1016888"/>
              <a:gd name="connsiteX115" fmla="*/ 4063527 w 5980691"/>
              <a:gd name="connsiteY115" fmla="*/ 561410 h 1016888"/>
              <a:gd name="connsiteX116" fmla="*/ 3957873 w 5980691"/>
              <a:gd name="connsiteY116" fmla="*/ 555808 h 1016888"/>
              <a:gd name="connsiteX117" fmla="*/ 4002696 w 5980691"/>
              <a:gd name="connsiteY117" fmla="*/ 569415 h 1016888"/>
              <a:gd name="connsiteX118" fmla="*/ 3964276 w 5980691"/>
              <a:gd name="connsiteY118" fmla="*/ 583022 h 1016888"/>
              <a:gd name="connsiteX119" fmla="*/ 3957873 w 5980691"/>
              <a:gd name="connsiteY119" fmla="*/ 555808 h 1016888"/>
              <a:gd name="connsiteX120" fmla="*/ 4031511 w 5980691"/>
              <a:gd name="connsiteY120" fmla="*/ 555007 h 1016888"/>
              <a:gd name="connsiteX121" fmla="*/ 4012300 w 5980691"/>
              <a:gd name="connsiteY121" fmla="*/ 577420 h 1016888"/>
              <a:gd name="connsiteX122" fmla="*/ 4031511 w 5980691"/>
              <a:gd name="connsiteY122" fmla="*/ 555007 h 1016888"/>
              <a:gd name="connsiteX123" fmla="*/ 4127260 w 5980691"/>
              <a:gd name="connsiteY123" fmla="*/ 553698 h 1016888"/>
              <a:gd name="connsiteX124" fmla="*/ 4146771 w 5980691"/>
              <a:gd name="connsiteY124" fmla="*/ 562477 h 1016888"/>
              <a:gd name="connsiteX125" fmla="*/ 4125959 w 5980691"/>
              <a:gd name="connsiteY125" fmla="*/ 576353 h 1016888"/>
              <a:gd name="connsiteX126" fmla="*/ 4112086 w 5980691"/>
              <a:gd name="connsiteY126" fmla="*/ 569415 h 1016888"/>
              <a:gd name="connsiteX127" fmla="*/ 4119022 w 5980691"/>
              <a:gd name="connsiteY127" fmla="*/ 562477 h 1016888"/>
              <a:gd name="connsiteX128" fmla="*/ 4119022 w 5980691"/>
              <a:gd name="connsiteY128" fmla="*/ 555541 h 1016888"/>
              <a:gd name="connsiteX129" fmla="*/ 4127260 w 5980691"/>
              <a:gd name="connsiteY129" fmla="*/ 553698 h 1016888"/>
              <a:gd name="connsiteX130" fmla="*/ 4173985 w 5980691"/>
              <a:gd name="connsiteY130" fmla="*/ 550124 h 1016888"/>
              <a:gd name="connsiteX131" fmla="*/ 4204401 w 5980691"/>
              <a:gd name="connsiteY131" fmla="*/ 556288 h 1016888"/>
              <a:gd name="connsiteX132" fmla="*/ 4197998 w 5980691"/>
              <a:gd name="connsiteY132" fmla="*/ 577420 h 1016888"/>
              <a:gd name="connsiteX133" fmla="*/ 4153174 w 5980691"/>
              <a:gd name="connsiteY133" fmla="*/ 570375 h 1016888"/>
              <a:gd name="connsiteX134" fmla="*/ 4173985 w 5980691"/>
              <a:gd name="connsiteY134" fmla="*/ 550124 h 1016888"/>
              <a:gd name="connsiteX135" fmla="*/ 2184146 w 5980691"/>
              <a:gd name="connsiteY135" fmla="*/ 522990 h 1016888"/>
              <a:gd name="connsiteX136" fmla="*/ 2136120 w 5980691"/>
              <a:gd name="connsiteY136" fmla="*/ 535797 h 1016888"/>
              <a:gd name="connsiteX137" fmla="*/ 2184146 w 5980691"/>
              <a:gd name="connsiteY137" fmla="*/ 522990 h 1016888"/>
              <a:gd name="connsiteX138" fmla="*/ 1955761 w 5980691"/>
              <a:gd name="connsiteY138" fmla="*/ 516587 h 1016888"/>
              <a:gd name="connsiteX139" fmla="*/ 1969635 w 5980691"/>
              <a:gd name="connsiteY139" fmla="*/ 522990 h 1016888"/>
              <a:gd name="connsiteX140" fmla="*/ 1941885 w 5980691"/>
              <a:gd name="connsiteY140" fmla="*/ 535797 h 1016888"/>
              <a:gd name="connsiteX141" fmla="*/ 1955761 w 5980691"/>
              <a:gd name="connsiteY141" fmla="*/ 516587 h 1016888"/>
              <a:gd name="connsiteX142" fmla="*/ 1847971 w 5980691"/>
              <a:gd name="connsiteY142" fmla="*/ 510183 h 1016888"/>
              <a:gd name="connsiteX143" fmla="*/ 1847971 w 5980691"/>
              <a:gd name="connsiteY143" fmla="*/ 516587 h 1016888"/>
              <a:gd name="connsiteX144" fmla="*/ 1806348 w 5980691"/>
              <a:gd name="connsiteY144" fmla="*/ 516587 h 1016888"/>
              <a:gd name="connsiteX145" fmla="*/ 1847971 w 5980691"/>
              <a:gd name="connsiteY145" fmla="*/ 510183 h 1016888"/>
              <a:gd name="connsiteX146" fmla="*/ 1861576 w 5980691"/>
              <a:gd name="connsiteY146" fmla="*/ 508582 h 1016888"/>
              <a:gd name="connsiteX147" fmla="*/ 1873582 w 5980691"/>
              <a:gd name="connsiteY147" fmla="*/ 510183 h 1016888"/>
              <a:gd name="connsiteX148" fmla="*/ 1873582 w 5980691"/>
              <a:gd name="connsiteY148" fmla="*/ 516587 h 1016888"/>
              <a:gd name="connsiteX149" fmla="*/ 1854372 w 5980691"/>
              <a:gd name="connsiteY149" fmla="*/ 516587 h 1016888"/>
              <a:gd name="connsiteX150" fmla="*/ 1861576 w 5980691"/>
              <a:gd name="connsiteY150" fmla="*/ 508582 h 1016888"/>
              <a:gd name="connsiteX151" fmla="*/ 1854374 w 5980691"/>
              <a:gd name="connsiteY151" fmla="*/ 488410 h 1016888"/>
              <a:gd name="connsiteX152" fmla="*/ 1787138 w 5980691"/>
              <a:gd name="connsiteY152" fmla="*/ 516587 h 1016888"/>
              <a:gd name="connsiteX153" fmla="*/ 1854374 w 5980691"/>
              <a:gd name="connsiteY153" fmla="*/ 488410 h 1016888"/>
              <a:gd name="connsiteX154" fmla="*/ 2157891 w 5980691"/>
              <a:gd name="connsiteY154" fmla="*/ 487771 h 1016888"/>
              <a:gd name="connsiteX155" fmla="*/ 2164936 w 5980691"/>
              <a:gd name="connsiteY155" fmla="*/ 515213 h 1016888"/>
              <a:gd name="connsiteX156" fmla="*/ 2129716 w 5980691"/>
              <a:gd name="connsiteY156" fmla="*/ 501493 h 1016888"/>
              <a:gd name="connsiteX157" fmla="*/ 2157891 w 5980691"/>
              <a:gd name="connsiteY157" fmla="*/ 487771 h 1016888"/>
              <a:gd name="connsiteX158" fmla="*/ 2613170 w 5980691"/>
              <a:gd name="connsiteY158" fmla="*/ 481367 h 1016888"/>
              <a:gd name="connsiteX159" fmla="*/ 2613170 w 5980691"/>
              <a:gd name="connsiteY159" fmla="*/ 503780 h 1016888"/>
              <a:gd name="connsiteX160" fmla="*/ 2587557 w 5980691"/>
              <a:gd name="connsiteY160" fmla="*/ 503780 h 1016888"/>
              <a:gd name="connsiteX161" fmla="*/ 2613170 w 5980691"/>
              <a:gd name="connsiteY161" fmla="*/ 481367 h 1016888"/>
              <a:gd name="connsiteX162" fmla="*/ 2697477 w 5980691"/>
              <a:gd name="connsiteY162" fmla="*/ 474364 h 1016888"/>
              <a:gd name="connsiteX163" fmla="*/ 2708305 w 5980691"/>
              <a:gd name="connsiteY163" fmla="*/ 474964 h 1016888"/>
              <a:gd name="connsiteX164" fmla="*/ 2694582 w 5980691"/>
              <a:gd name="connsiteY164" fmla="*/ 494174 h 1016888"/>
              <a:gd name="connsiteX165" fmla="*/ 2697477 w 5980691"/>
              <a:gd name="connsiteY165" fmla="*/ 474364 h 1016888"/>
              <a:gd name="connsiteX166" fmla="*/ 1842366 w 5980691"/>
              <a:gd name="connsiteY166" fmla="*/ 444549 h 1016888"/>
              <a:gd name="connsiteX167" fmla="*/ 1860776 w 5980691"/>
              <a:gd name="connsiteY167" fmla="*/ 449351 h 1016888"/>
              <a:gd name="connsiteX168" fmla="*/ 1828759 w 5980691"/>
              <a:gd name="connsiteY168" fmla="*/ 449351 h 1016888"/>
              <a:gd name="connsiteX169" fmla="*/ 1842366 w 5980691"/>
              <a:gd name="connsiteY169" fmla="*/ 444549 h 1016888"/>
              <a:gd name="connsiteX170" fmla="*/ 1807149 w 5980691"/>
              <a:gd name="connsiteY170" fmla="*/ 438946 h 1016888"/>
              <a:gd name="connsiteX171" fmla="*/ 1819155 w 5980691"/>
              <a:gd name="connsiteY171" fmla="*/ 442947 h 1016888"/>
              <a:gd name="connsiteX172" fmla="*/ 1799945 w 5980691"/>
              <a:gd name="connsiteY172" fmla="*/ 462157 h 1016888"/>
              <a:gd name="connsiteX173" fmla="*/ 1806348 w 5980691"/>
              <a:gd name="connsiteY173" fmla="*/ 462157 h 1016888"/>
              <a:gd name="connsiteX174" fmla="*/ 1799945 w 5980691"/>
              <a:gd name="connsiteY174" fmla="*/ 449351 h 1016888"/>
              <a:gd name="connsiteX175" fmla="*/ 1807149 w 5980691"/>
              <a:gd name="connsiteY175" fmla="*/ 438946 h 1016888"/>
              <a:gd name="connsiteX176" fmla="*/ 2835161 w 5980691"/>
              <a:gd name="connsiteY176" fmla="*/ 425714 h 1016888"/>
              <a:gd name="connsiteX177" fmla="*/ 2869304 w 5980691"/>
              <a:gd name="connsiteY177" fmla="*/ 427741 h 1016888"/>
              <a:gd name="connsiteX178" fmla="*/ 2827681 w 5980691"/>
              <a:gd name="connsiteY178" fmla="*/ 427741 h 1016888"/>
              <a:gd name="connsiteX179" fmla="*/ 2835161 w 5980691"/>
              <a:gd name="connsiteY179" fmla="*/ 425714 h 1016888"/>
              <a:gd name="connsiteX180" fmla="*/ 3022984 w 5980691"/>
              <a:gd name="connsiteY180" fmla="*/ 414133 h 1016888"/>
              <a:gd name="connsiteX181" fmla="*/ 3071010 w 5980691"/>
              <a:gd name="connsiteY181" fmla="*/ 420536 h 1016888"/>
              <a:gd name="connsiteX182" fmla="*/ 3022984 w 5980691"/>
              <a:gd name="connsiteY182" fmla="*/ 414133 h 1016888"/>
              <a:gd name="connsiteX183" fmla="*/ 2710570 w 5980691"/>
              <a:gd name="connsiteY183" fmla="*/ 412792 h 1016888"/>
              <a:gd name="connsiteX184" fmla="*/ 2728430 w 5980691"/>
              <a:gd name="connsiteY184" fmla="*/ 414772 h 1016888"/>
              <a:gd name="connsiteX185" fmla="*/ 2706018 w 5980691"/>
              <a:gd name="connsiteY185" fmla="*/ 428862 h 1016888"/>
              <a:gd name="connsiteX186" fmla="*/ 2706018 w 5980691"/>
              <a:gd name="connsiteY186" fmla="*/ 414772 h 1016888"/>
              <a:gd name="connsiteX187" fmla="*/ 2710570 w 5980691"/>
              <a:gd name="connsiteY187" fmla="*/ 412792 h 1016888"/>
              <a:gd name="connsiteX188" fmla="*/ 2930137 w 5980691"/>
              <a:gd name="connsiteY188" fmla="*/ 407730 h 1016888"/>
              <a:gd name="connsiteX189" fmla="*/ 2894917 w 5980691"/>
              <a:gd name="connsiteY189" fmla="*/ 414133 h 1016888"/>
              <a:gd name="connsiteX190" fmla="*/ 2930137 w 5980691"/>
              <a:gd name="connsiteY190" fmla="*/ 407730 h 1016888"/>
              <a:gd name="connsiteX191" fmla="*/ 2824478 w 5980691"/>
              <a:gd name="connsiteY191" fmla="*/ 398124 h 1016888"/>
              <a:gd name="connsiteX192" fmla="*/ 2834084 w 5980691"/>
              <a:gd name="connsiteY192" fmla="*/ 407730 h 1016888"/>
              <a:gd name="connsiteX193" fmla="*/ 2814874 w 5980691"/>
              <a:gd name="connsiteY193" fmla="*/ 407730 h 1016888"/>
              <a:gd name="connsiteX194" fmla="*/ 2824478 w 5980691"/>
              <a:gd name="connsiteY194" fmla="*/ 398124 h 1016888"/>
              <a:gd name="connsiteX195" fmla="*/ 1443858 w 5980691"/>
              <a:gd name="connsiteY195" fmla="*/ 395924 h 1016888"/>
              <a:gd name="connsiteX196" fmla="*/ 1450161 w 5980691"/>
              <a:gd name="connsiteY196" fmla="*/ 396524 h 1016888"/>
              <a:gd name="connsiteX197" fmla="*/ 1457365 w 5980691"/>
              <a:gd name="connsiteY197" fmla="*/ 401326 h 1016888"/>
              <a:gd name="connsiteX198" fmla="*/ 1457365 w 5980691"/>
              <a:gd name="connsiteY198" fmla="*/ 414133 h 1016888"/>
              <a:gd name="connsiteX199" fmla="*/ 1438155 w 5980691"/>
              <a:gd name="connsiteY199" fmla="*/ 401326 h 1016888"/>
              <a:gd name="connsiteX200" fmla="*/ 1443858 w 5980691"/>
              <a:gd name="connsiteY200" fmla="*/ 395924 h 1016888"/>
              <a:gd name="connsiteX201" fmla="*/ 2452286 w 5980691"/>
              <a:gd name="connsiteY201" fmla="*/ 394923 h 1016888"/>
              <a:gd name="connsiteX202" fmla="*/ 2459490 w 5980691"/>
              <a:gd name="connsiteY202" fmla="*/ 394923 h 1016888"/>
              <a:gd name="connsiteX203" fmla="*/ 2459490 w 5980691"/>
              <a:gd name="connsiteY203" fmla="*/ 401326 h 1016888"/>
              <a:gd name="connsiteX204" fmla="*/ 2430674 w 5980691"/>
              <a:gd name="connsiteY204" fmla="*/ 420536 h 1016888"/>
              <a:gd name="connsiteX205" fmla="*/ 2452286 w 5980691"/>
              <a:gd name="connsiteY205" fmla="*/ 394923 h 1016888"/>
              <a:gd name="connsiteX206" fmla="*/ 2648688 w 5980691"/>
              <a:gd name="connsiteY206" fmla="*/ 394122 h 1016888"/>
              <a:gd name="connsiteX207" fmla="*/ 2667599 w 5980691"/>
              <a:gd name="connsiteY207" fmla="*/ 394923 h 1016888"/>
              <a:gd name="connsiteX208" fmla="*/ 2660395 w 5980691"/>
              <a:gd name="connsiteY208" fmla="*/ 394923 h 1016888"/>
              <a:gd name="connsiteX209" fmla="*/ 2660395 w 5980691"/>
              <a:gd name="connsiteY209" fmla="*/ 401326 h 1016888"/>
              <a:gd name="connsiteX210" fmla="*/ 2645987 w 5980691"/>
              <a:gd name="connsiteY210" fmla="*/ 407730 h 1016888"/>
              <a:gd name="connsiteX211" fmla="*/ 2648688 w 5980691"/>
              <a:gd name="connsiteY211" fmla="*/ 394122 h 1016888"/>
              <a:gd name="connsiteX212" fmla="*/ 2795664 w 5980691"/>
              <a:gd name="connsiteY212" fmla="*/ 382116 h 1016888"/>
              <a:gd name="connsiteX213" fmla="*/ 2808471 w 5980691"/>
              <a:gd name="connsiteY213" fmla="*/ 382116 h 1016888"/>
              <a:gd name="connsiteX214" fmla="*/ 2808471 w 5980691"/>
              <a:gd name="connsiteY214" fmla="*/ 401326 h 1016888"/>
              <a:gd name="connsiteX215" fmla="*/ 2795664 w 5980691"/>
              <a:gd name="connsiteY215" fmla="*/ 382116 h 1016888"/>
              <a:gd name="connsiteX216" fmla="*/ 2142523 w 5980691"/>
              <a:gd name="connsiteY216" fmla="*/ 382116 h 1016888"/>
              <a:gd name="connsiteX217" fmla="*/ 2142523 w 5980691"/>
              <a:gd name="connsiteY217" fmla="*/ 401326 h 1016888"/>
              <a:gd name="connsiteX218" fmla="*/ 2136120 w 5980691"/>
              <a:gd name="connsiteY218" fmla="*/ 394923 h 1016888"/>
              <a:gd name="connsiteX219" fmla="*/ 2116910 w 5980691"/>
              <a:gd name="connsiteY219" fmla="*/ 388520 h 1016888"/>
              <a:gd name="connsiteX220" fmla="*/ 2142523 w 5980691"/>
              <a:gd name="connsiteY220" fmla="*/ 382116 h 1016888"/>
              <a:gd name="connsiteX221" fmla="*/ 1940819 w 5980691"/>
              <a:gd name="connsiteY221" fmla="*/ 382116 h 1016888"/>
              <a:gd name="connsiteX222" fmla="*/ 1915205 w 5980691"/>
              <a:gd name="connsiteY222" fmla="*/ 394923 h 1016888"/>
              <a:gd name="connsiteX223" fmla="*/ 1940819 w 5980691"/>
              <a:gd name="connsiteY223" fmla="*/ 382116 h 1016888"/>
              <a:gd name="connsiteX224" fmla="*/ 1982940 w 5980691"/>
              <a:gd name="connsiteY224" fmla="*/ 371169 h 1016888"/>
              <a:gd name="connsiteX225" fmla="*/ 2014456 w 5980691"/>
              <a:gd name="connsiteY225" fmla="*/ 373150 h 1016888"/>
              <a:gd name="connsiteX226" fmla="*/ 2014456 w 5980691"/>
              <a:gd name="connsiteY226" fmla="*/ 380194 h 1016888"/>
              <a:gd name="connsiteX227" fmla="*/ 1976036 w 5980691"/>
              <a:gd name="connsiteY227" fmla="*/ 373150 h 1016888"/>
              <a:gd name="connsiteX228" fmla="*/ 1982940 w 5980691"/>
              <a:gd name="connsiteY228" fmla="*/ 371169 h 1016888"/>
              <a:gd name="connsiteX229" fmla="*/ 1651067 w 5980691"/>
              <a:gd name="connsiteY229" fmla="*/ 362985 h 1016888"/>
              <a:gd name="connsiteX230" fmla="*/ 1665474 w 5980691"/>
              <a:gd name="connsiteY230" fmla="*/ 367388 h 1016888"/>
              <a:gd name="connsiteX231" fmla="*/ 1652668 w 5980691"/>
              <a:gd name="connsiteY231" fmla="*/ 388520 h 1016888"/>
              <a:gd name="connsiteX232" fmla="*/ 1646265 w 5980691"/>
              <a:gd name="connsiteY232" fmla="*/ 374432 h 1016888"/>
              <a:gd name="connsiteX233" fmla="*/ 1651067 w 5980691"/>
              <a:gd name="connsiteY233" fmla="*/ 362985 h 1016888"/>
              <a:gd name="connsiteX234" fmla="*/ 1613521 w 5980691"/>
              <a:gd name="connsiteY234" fmla="*/ 362436 h 1016888"/>
              <a:gd name="connsiteX235" fmla="*/ 1620050 w 5980691"/>
              <a:gd name="connsiteY235" fmla="*/ 364746 h 1016888"/>
              <a:gd name="connsiteX236" fmla="*/ 1639861 w 5980691"/>
              <a:gd name="connsiteY236" fmla="*/ 367388 h 1016888"/>
              <a:gd name="connsiteX237" fmla="*/ 1611045 w 5980691"/>
              <a:gd name="connsiteY237" fmla="*/ 367388 h 1016888"/>
              <a:gd name="connsiteX238" fmla="*/ 1613521 w 5980691"/>
              <a:gd name="connsiteY238" fmla="*/ 362436 h 1016888"/>
              <a:gd name="connsiteX239" fmla="*/ 2178351 w 5980691"/>
              <a:gd name="connsiteY239" fmla="*/ 359994 h 1016888"/>
              <a:gd name="connsiteX240" fmla="*/ 2446683 w 5980691"/>
              <a:gd name="connsiteY240" fmla="*/ 359994 h 1016888"/>
              <a:gd name="connsiteX241" fmla="*/ 2406434 w 5980691"/>
              <a:gd name="connsiteY241" fmla="*/ 366690 h 1016888"/>
              <a:gd name="connsiteX242" fmla="*/ 2433265 w 5980691"/>
              <a:gd name="connsiteY242" fmla="*/ 380077 h 1016888"/>
              <a:gd name="connsiteX243" fmla="*/ 2433265 w 5980691"/>
              <a:gd name="connsiteY243" fmla="*/ 393467 h 1016888"/>
              <a:gd name="connsiteX244" fmla="*/ 2372892 w 5980691"/>
              <a:gd name="connsiteY244" fmla="*/ 393467 h 1016888"/>
              <a:gd name="connsiteX245" fmla="*/ 2419849 w 5980691"/>
              <a:gd name="connsiteY245" fmla="*/ 413550 h 1016888"/>
              <a:gd name="connsiteX246" fmla="*/ 2325933 w 5980691"/>
              <a:gd name="connsiteY246" fmla="*/ 406857 h 1016888"/>
              <a:gd name="connsiteX247" fmla="*/ 2305809 w 5980691"/>
              <a:gd name="connsiteY247" fmla="*/ 420246 h 1016888"/>
              <a:gd name="connsiteX248" fmla="*/ 2305809 w 5980691"/>
              <a:gd name="connsiteY248" fmla="*/ 400161 h 1016888"/>
              <a:gd name="connsiteX249" fmla="*/ 2292392 w 5980691"/>
              <a:gd name="connsiteY249" fmla="*/ 420246 h 1016888"/>
              <a:gd name="connsiteX250" fmla="*/ 2232019 w 5980691"/>
              <a:gd name="connsiteY250" fmla="*/ 406857 h 1016888"/>
              <a:gd name="connsiteX251" fmla="*/ 2292392 w 5980691"/>
              <a:gd name="connsiteY251" fmla="*/ 386773 h 1016888"/>
              <a:gd name="connsiteX252" fmla="*/ 2218601 w 5980691"/>
              <a:gd name="connsiteY252" fmla="*/ 373384 h 1016888"/>
              <a:gd name="connsiteX253" fmla="*/ 2211893 w 5980691"/>
              <a:gd name="connsiteY253" fmla="*/ 406857 h 1016888"/>
              <a:gd name="connsiteX254" fmla="*/ 2178351 w 5980691"/>
              <a:gd name="connsiteY254" fmla="*/ 406857 h 1016888"/>
              <a:gd name="connsiteX255" fmla="*/ 2205185 w 5980691"/>
              <a:gd name="connsiteY255" fmla="*/ 386773 h 1016888"/>
              <a:gd name="connsiteX256" fmla="*/ 2198477 w 5980691"/>
              <a:gd name="connsiteY256" fmla="*/ 380077 h 1016888"/>
              <a:gd name="connsiteX257" fmla="*/ 2205185 w 5980691"/>
              <a:gd name="connsiteY257" fmla="*/ 380077 h 1016888"/>
              <a:gd name="connsiteX258" fmla="*/ 2178351 w 5980691"/>
              <a:gd name="connsiteY258" fmla="*/ 359994 h 1016888"/>
              <a:gd name="connsiteX259" fmla="*/ 1557818 w 5980691"/>
              <a:gd name="connsiteY259" fmla="*/ 353835 h 1016888"/>
              <a:gd name="connsiteX260" fmla="*/ 1578230 w 5980691"/>
              <a:gd name="connsiteY260" fmla="*/ 353835 h 1016888"/>
              <a:gd name="connsiteX261" fmla="*/ 1591837 w 5980691"/>
              <a:gd name="connsiteY261" fmla="*/ 367708 h 1016888"/>
              <a:gd name="connsiteX262" fmla="*/ 1537408 w 5980691"/>
              <a:gd name="connsiteY262" fmla="*/ 374646 h 1016888"/>
              <a:gd name="connsiteX263" fmla="*/ 1557818 w 5980691"/>
              <a:gd name="connsiteY263" fmla="*/ 353835 h 1016888"/>
              <a:gd name="connsiteX264" fmla="*/ 1390130 w 5980691"/>
              <a:gd name="connsiteY264" fmla="*/ 346897 h 1016888"/>
              <a:gd name="connsiteX265" fmla="*/ 1358114 w 5980691"/>
              <a:gd name="connsiteY265" fmla="*/ 368509 h 1016888"/>
              <a:gd name="connsiteX266" fmla="*/ 1390130 w 5980691"/>
              <a:gd name="connsiteY266" fmla="*/ 346897 h 1016888"/>
              <a:gd name="connsiteX267" fmla="*/ 1640662 w 5980691"/>
              <a:gd name="connsiteY267" fmla="*/ 304276 h 1016888"/>
              <a:gd name="connsiteX268" fmla="*/ 1659071 w 5980691"/>
              <a:gd name="connsiteY268" fmla="*/ 313815 h 1016888"/>
              <a:gd name="connsiteX269" fmla="*/ 1627055 w 5980691"/>
              <a:gd name="connsiteY269" fmla="*/ 320751 h 1016888"/>
              <a:gd name="connsiteX270" fmla="*/ 1640662 w 5980691"/>
              <a:gd name="connsiteY270" fmla="*/ 304276 h 1016888"/>
              <a:gd name="connsiteX271" fmla="*/ 1644663 w 5980691"/>
              <a:gd name="connsiteY271" fmla="*/ 264454 h 1016888"/>
              <a:gd name="connsiteX272" fmla="*/ 1652668 w 5980691"/>
              <a:gd name="connsiteY272" fmla="*/ 279663 h 1016888"/>
              <a:gd name="connsiteX273" fmla="*/ 1627055 w 5980691"/>
              <a:gd name="connsiteY273" fmla="*/ 273259 h 1016888"/>
              <a:gd name="connsiteX274" fmla="*/ 1644663 w 5980691"/>
              <a:gd name="connsiteY274" fmla="*/ 264454 h 1016888"/>
              <a:gd name="connsiteX275" fmla="*/ 1358114 w 5980691"/>
              <a:gd name="connsiteY275" fmla="*/ 231637 h 1016888"/>
              <a:gd name="connsiteX276" fmla="*/ 1377324 w 5980691"/>
              <a:gd name="connsiteY276" fmla="*/ 231637 h 1016888"/>
              <a:gd name="connsiteX277" fmla="*/ 1377324 w 5980691"/>
              <a:gd name="connsiteY277" fmla="*/ 246579 h 1016888"/>
              <a:gd name="connsiteX278" fmla="*/ 1358114 w 5980691"/>
              <a:gd name="connsiteY278" fmla="*/ 231637 h 1016888"/>
              <a:gd name="connsiteX279" fmla="*/ 435515 w 5980691"/>
              <a:gd name="connsiteY279" fmla="*/ 150313 h 1016888"/>
              <a:gd name="connsiteX280" fmla="*/ 434763 w 5980691"/>
              <a:gd name="connsiteY280" fmla="*/ 150975 h 1016888"/>
              <a:gd name="connsiteX281" fmla="*/ 430566 w 5980691"/>
              <a:gd name="connsiteY281" fmla="*/ 150975 h 1016888"/>
              <a:gd name="connsiteX282" fmla="*/ 439067 w 5980691"/>
              <a:gd name="connsiteY282" fmla="*/ 147187 h 1016888"/>
              <a:gd name="connsiteX283" fmla="*/ 442008 w 5980691"/>
              <a:gd name="connsiteY283" fmla="*/ 149446 h 1016888"/>
              <a:gd name="connsiteX284" fmla="*/ 435515 w 5980691"/>
              <a:gd name="connsiteY284" fmla="*/ 150313 h 1016888"/>
              <a:gd name="connsiteX285" fmla="*/ 672379 w 5980691"/>
              <a:gd name="connsiteY285" fmla="*/ 124030 h 1016888"/>
              <a:gd name="connsiteX286" fmla="*/ 645511 w 5980691"/>
              <a:gd name="connsiteY286" fmla="*/ 150975 h 1016888"/>
              <a:gd name="connsiteX287" fmla="*/ 625359 w 5980691"/>
              <a:gd name="connsiteY287" fmla="*/ 150975 h 1016888"/>
              <a:gd name="connsiteX288" fmla="*/ 672379 w 5980691"/>
              <a:gd name="connsiteY288" fmla="*/ 124030 h 1016888"/>
              <a:gd name="connsiteX289" fmla="*/ 591773 w 5980691"/>
              <a:gd name="connsiteY289" fmla="*/ 124030 h 1016888"/>
              <a:gd name="connsiteX290" fmla="*/ 598491 w 5980691"/>
              <a:gd name="connsiteY290" fmla="*/ 164447 h 1016888"/>
              <a:gd name="connsiteX291" fmla="*/ 591773 w 5980691"/>
              <a:gd name="connsiteY291" fmla="*/ 124030 h 1016888"/>
              <a:gd name="connsiteX292" fmla="*/ 1129756 w 5980691"/>
              <a:gd name="connsiteY292" fmla="*/ 121981 h 1016888"/>
              <a:gd name="connsiteX293" fmla="*/ 1150006 w 5980691"/>
              <a:gd name="connsiteY293" fmla="*/ 125982 h 1016888"/>
              <a:gd name="connsiteX294" fmla="*/ 1114787 w 5980691"/>
              <a:gd name="connsiteY294" fmla="*/ 132386 h 1016888"/>
              <a:gd name="connsiteX295" fmla="*/ 1129756 w 5980691"/>
              <a:gd name="connsiteY295" fmla="*/ 121981 h 1016888"/>
              <a:gd name="connsiteX296" fmla="*/ 323974 w 5980691"/>
              <a:gd name="connsiteY296" fmla="*/ 104028 h 1016888"/>
              <a:gd name="connsiteX297" fmla="*/ 288755 w 5980691"/>
              <a:gd name="connsiteY297" fmla="*/ 117748 h 1016888"/>
              <a:gd name="connsiteX298" fmla="*/ 323974 w 5980691"/>
              <a:gd name="connsiteY298" fmla="*/ 104028 h 1016888"/>
              <a:gd name="connsiteX299" fmla="*/ 0 w 5980691"/>
              <a:gd name="connsiteY299" fmla="*/ 28624 h 1016888"/>
              <a:gd name="connsiteX300" fmla="*/ 781 w 5980691"/>
              <a:gd name="connsiteY300" fmla="*/ 31408 h 1016888"/>
              <a:gd name="connsiteX301" fmla="*/ 7393 w 5980691"/>
              <a:gd name="connsiteY301" fmla="*/ 29724 h 1016888"/>
              <a:gd name="connsiteX302" fmla="*/ 677 w 5980691"/>
              <a:gd name="connsiteY302" fmla="*/ 49933 h 1016888"/>
              <a:gd name="connsiteX303" fmla="*/ 20827 w 5980691"/>
              <a:gd name="connsiteY303" fmla="*/ 56669 h 1016888"/>
              <a:gd name="connsiteX304" fmla="*/ 27545 w 5980691"/>
              <a:gd name="connsiteY304" fmla="*/ 36461 h 1016888"/>
              <a:gd name="connsiteX305" fmla="*/ 40979 w 5980691"/>
              <a:gd name="connsiteY305" fmla="*/ 70141 h 1016888"/>
              <a:gd name="connsiteX306" fmla="*/ 54412 w 5980691"/>
              <a:gd name="connsiteY306" fmla="*/ 76877 h 1016888"/>
              <a:gd name="connsiteX307" fmla="*/ 54412 w 5980691"/>
              <a:gd name="connsiteY307" fmla="*/ 56669 h 1016888"/>
              <a:gd name="connsiteX308" fmla="*/ 108148 w 5980691"/>
              <a:gd name="connsiteY308" fmla="*/ 43197 h 1016888"/>
              <a:gd name="connsiteX309" fmla="*/ 121582 w 5980691"/>
              <a:gd name="connsiteY309" fmla="*/ 70141 h 1016888"/>
              <a:gd name="connsiteX310" fmla="*/ 229055 w 5980691"/>
              <a:gd name="connsiteY310" fmla="*/ 103822 h 1016888"/>
              <a:gd name="connsiteX311" fmla="*/ 235771 w 5980691"/>
              <a:gd name="connsiteY311" fmla="*/ 83613 h 1016888"/>
              <a:gd name="connsiteX312" fmla="*/ 282791 w 5980691"/>
              <a:gd name="connsiteY312" fmla="*/ 137502 h 1016888"/>
              <a:gd name="connsiteX313" fmla="*/ 336527 w 5980691"/>
              <a:gd name="connsiteY313" fmla="*/ 130766 h 1016888"/>
              <a:gd name="connsiteX314" fmla="*/ 329811 w 5980691"/>
              <a:gd name="connsiteY314" fmla="*/ 124030 h 1016888"/>
              <a:gd name="connsiteX315" fmla="*/ 349961 w 5980691"/>
              <a:gd name="connsiteY315" fmla="*/ 144239 h 1016888"/>
              <a:gd name="connsiteX316" fmla="*/ 417132 w 5980691"/>
              <a:gd name="connsiteY316" fmla="*/ 130766 h 1016888"/>
              <a:gd name="connsiteX317" fmla="*/ 430566 w 5980691"/>
              <a:gd name="connsiteY317" fmla="*/ 164447 h 1016888"/>
              <a:gd name="connsiteX318" fmla="*/ 444000 w 5980691"/>
              <a:gd name="connsiteY318" fmla="*/ 150975 h 1016888"/>
              <a:gd name="connsiteX319" fmla="*/ 442008 w 5980691"/>
              <a:gd name="connsiteY319" fmla="*/ 149446 h 1016888"/>
              <a:gd name="connsiteX320" fmla="*/ 480944 w 5980691"/>
              <a:gd name="connsiteY320" fmla="*/ 144239 h 1016888"/>
              <a:gd name="connsiteX321" fmla="*/ 531322 w 5980691"/>
              <a:gd name="connsiteY321" fmla="*/ 117294 h 1016888"/>
              <a:gd name="connsiteX322" fmla="*/ 531322 w 5980691"/>
              <a:gd name="connsiteY322" fmla="*/ 144239 h 1016888"/>
              <a:gd name="connsiteX323" fmla="*/ 571623 w 5980691"/>
              <a:gd name="connsiteY323" fmla="*/ 117294 h 1016888"/>
              <a:gd name="connsiteX324" fmla="*/ 551472 w 5980691"/>
              <a:gd name="connsiteY324" fmla="*/ 150975 h 1016888"/>
              <a:gd name="connsiteX325" fmla="*/ 585057 w 5980691"/>
              <a:gd name="connsiteY325" fmla="*/ 171183 h 1016888"/>
              <a:gd name="connsiteX326" fmla="*/ 598491 w 5980691"/>
              <a:gd name="connsiteY326" fmla="*/ 164447 h 1016888"/>
              <a:gd name="connsiteX327" fmla="*/ 611925 w 5980691"/>
              <a:gd name="connsiteY327" fmla="*/ 171183 h 1016888"/>
              <a:gd name="connsiteX328" fmla="*/ 645511 w 5980691"/>
              <a:gd name="connsiteY328" fmla="*/ 150975 h 1016888"/>
              <a:gd name="connsiteX329" fmla="*/ 672379 w 5980691"/>
              <a:gd name="connsiteY329" fmla="*/ 157711 h 1016888"/>
              <a:gd name="connsiteX330" fmla="*/ 665661 w 5980691"/>
              <a:gd name="connsiteY330" fmla="*/ 171183 h 1016888"/>
              <a:gd name="connsiteX331" fmla="*/ 726114 w 5980691"/>
              <a:gd name="connsiteY331" fmla="*/ 157711 h 1016888"/>
              <a:gd name="connsiteX332" fmla="*/ 739548 w 5980691"/>
              <a:gd name="connsiteY332" fmla="*/ 177921 h 1016888"/>
              <a:gd name="connsiteX333" fmla="*/ 759698 w 5980691"/>
              <a:gd name="connsiteY333" fmla="*/ 177921 h 1016888"/>
              <a:gd name="connsiteX334" fmla="*/ 766416 w 5980691"/>
              <a:gd name="connsiteY334" fmla="*/ 164447 h 1016888"/>
              <a:gd name="connsiteX335" fmla="*/ 746264 w 5980691"/>
              <a:gd name="connsiteY335" fmla="*/ 157711 h 1016888"/>
              <a:gd name="connsiteX336" fmla="*/ 773134 w 5980691"/>
              <a:gd name="connsiteY336" fmla="*/ 157711 h 1016888"/>
              <a:gd name="connsiteX337" fmla="*/ 806718 w 5980691"/>
              <a:gd name="connsiteY337" fmla="*/ 137502 h 1016888"/>
              <a:gd name="connsiteX338" fmla="*/ 800002 w 5980691"/>
              <a:gd name="connsiteY338" fmla="*/ 144239 h 1016888"/>
              <a:gd name="connsiteX339" fmla="*/ 961209 w 5980691"/>
              <a:gd name="connsiteY339" fmla="*/ 130766 h 1016888"/>
              <a:gd name="connsiteX340" fmla="*/ 988077 w 5980691"/>
              <a:gd name="connsiteY340" fmla="*/ 117294 h 1016888"/>
              <a:gd name="connsiteX341" fmla="*/ 994795 w 5980691"/>
              <a:gd name="connsiteY341" fmla="*/ 137502 h 1016888"/>
              <a:gd name="connsiteX342" fmla="*/ 1008229 w 5980691"/>
              <a:gd name="connsiteY342" fmla="*/ 144239 h 1016888"/>
              <a:gd name="connsiteX343" fmla="*/ 1014947 w 5980691"/>
              <a:gd name="connsiteY343" fmla="*/ 124030 h 1016888"/>
              <a:gd name="connsiteX344" fmla="*/ 1021663 w 5980691"/>
              <a:gd name="connsiteY344" fmla="*/ 137502 h 1016888"/>
              <a:gd name="connsiteX345" fmla="*/ 1055249 w 5980691"/>
              <a:gd name="connsiteY345" fmla="*/ 150975 h 1016888"/>
              <a:gd name="connsiteX346" fmla="*/ 1035097 w 5980691"/>
              <a:gd name="connsiteY346" fmla="*/ 130766 h 1016888"/>
              <a:gd name="connsiteX347" fmla="*/ 1102266 w 5980691"/>
              <a:gd name="connsiteY347" fmla="*/ 117294 h 1016888"/>
              <a:gd name="connsiteX348" fmla="*/ 1088833 w 5980691"/>
              <a:gd name="connsiteY348" fmla="*/ 130766 h 1016888"/>
              <a:gd name="connsiteX349" fmla="*/ 1129136 w 5980691"/>
              <a:gd name="connsiteY349" fmla="*/ 177921 h 1016888"/>
              <a:gd name="connsiteX350" fmla="*/ 1082117 w 5980691"/>
              <a:gd name="connsiteY350" fmla="*/ 150975 h 1016888"/>
              <a:gd name="connsiteX351" fmla="*/ 1014947 w 5980691"/>
              <a:gd name="connsiteY351" fmla="*/ 157711 h 1016888"/>
              <a:gd name="connsiteX352" fmla="*/ 1008229 w 5980691"/>
              <a:gd name="connsiteY352" fmla="*/ 164447 h 1016888"/>
              <a:gd name="connsiteX353" fmla="*/ 1014947 w 5980691"/>
              <a:gd name="connsiteY353" fmla="*/ 171183 h 1016888"/>
              <a:gd name="connsiteX354" fmla="*/ 961209 w 5980691"/>
              <a:gd name="connsiteY354" fmla="*/ 184657 h 1016888"/>
              <a:gd name="connsiteX355" fmla="*/ 981361 w 5980691"/>
              <a:gd name="connsiteY355" fmla="*/ 198130 h 1016888"/>
              <a:gd name="connsiteX356" fmla="*/ 1001511 w 5980691"/>
              <a:gd name="connsiteY356" fmla="*/ 191393 h 1016888"/>
              <a:gd name="connsiteX357" fmla="*/ 847020 w 5980691"/>
              <a:gd name="connsiteY357" fmla="*/ 218338 h 1016888"/>
              <a:gd name="connsiteX358" fmla="*/ 900758 w 5980691"/>
              <a:gd name="connsiteY358" fmla="*/ 245282 h 1016888"/>
              <a:gd name="connsiteX359" fmla="*/ 894039 w 5980691"/>
              <a:gd name="connsiteY359" fmla="*/ 258755 h 1016888"/>
              <a:gd name="connsiteX360" fmla="*/ 927625 w 5980691"/>
              <a:gd name="connsiteY360" fmla="*/ 272227 h 1016888"/>
              <a:gd name="connsiteX361" fmla="*/ 920908 w 5980691"/>
              <a:gd name="connsiteY361" fmla="*/ 252019 h 1016888"/>
              <a:gd name="connsiteX362" fmla="*/ 934341 w 5980691"/>
              <a:gd name="connsiteY362" fmla="*/ 245282 h 1016888"/>
              <a:gd name="connsiteX363" fmla="*/ 1048531 w 5980691"/>
              <a:gd name="connsiteY363" fmla="*/ 265491 h 1016888"/>
              <a:gd name="connsiteX364" fmla="*/ 1035097 w 5980691"/>
              <a:gd name="connsiteY364" fmla="*/ 292435 h 1016888"/>
              <a:gd name="connsiteX365" fmla="*/ 1095550 w 5980691"/>
              <a:gd name="connsiteY365" fmla="*/ 265491 h 1016888"/>
              <a:gd name="connsiteX366" fmla="*/ 1095550 w 5980691"/>
              <a:gd name="connsiteY366" fmla="*/ 285699 h 1016888"/>
              <a:gd name="connsiteX367" fmla="*/ 1108984 w 5980691"/>
              <a:gd name="connsiteY367" fmla="*/ 265491 h 1016888"/>
              <a:gd name="connsiteX368" fmla="*/ 1122418 w 5980691"/>
              <a:gd name="connsiteY368" fmla="*/ 299171 h 1016888"/>
              <a:gd name="connsiteX369" fmla="*/ 1169438 w 5980691"/>
              <a:gd name="connsiteY369" fmla="*/ 278963 h 1016888"/>
              <a:gd name="connsiteX370" fmla="*/ 1156004 w 5980691"/>
              <a:gd name="connsiteY370" fmla="*/ 292435 h 1016888"/>
              <a:gd name="connsiteX371" fmla="*/ 1236608 w 5980691"/>
              <a:gd name="connsiteY371" fmla="*/ 272227 h 1016888"/>
              <a:gd name="connsiteX372" fmla="*/ 1236608 w 5980691"/>
              <a:gd name="connsiteY372" fmla="*/ 285699 h 1016888"/>
              <a:gd name="connsiteX373" fmla="*/ 1404533 w 5980691"/>
              <a:gd name="connsiteY373" fmla="*/ 285699 h 1016888"/>
              <a:gd name="connsiteX374" fmla="*/ 1384383 w 5980691"/>
              <a:gd name="connsiteY374" fmla="*/ 299171 h 1016888"/>
              <a:gd name="connsiteX375" fmla="*/ 1458268 w 5980691"/>
              <a:gd name="connsiteY375" fmla="*/ 312644 h 1016888"/>
              <a:gd name="connsiteX376" fmla="*/ 1471702 w 5980691"/>
              <a:gd name="connsiteY376" fmla="*/ 326116 h 1016888"/>
              <a:gd name="connsiteX377" fmla="*/ 1485136 w 5980691"/>
              <a:gd name="connsiteY377" fmla="*/ 305907 h 1016888"/>
              <a:gd name="connsiteX378" fmla="*/ 1532156 w 5980691"/>
              <a:gd name="connsiteY378" fmla="*/ 326116 h 1016888"/>
              <a:gd name="connsiteX379" fmla="*/ 1491854 w 5980691"/>
              <a:gd name="connsiteY379" fmla="*/ 332852 h 1016888"/>
              <a:gd name="connsiteX380" fmla="*/ 1532156 w 5980691"/>
              <a:gd name="connsiteY380" fmla="*/ 380005 h 1016888"/>
              <a:gd name="connsiteX381" fmla="*/ 1491854 w 5980691"/>
              <a:gd name="connsiteY381" fmla="*/ 366533 h 1016888"/>
              <a:gd name="connsiteX382" fmla="*/ 1498572 w 5980691"/>
              <a:gd name="connsiteY382" fmla="*/ 353060 h 1016888"/>
              <a:gd name="connsiteX383" fmla="*/ 1491854 w 5980691"/>
              <a:gd name="connsiteY383" fmla="*/ 339588 h 1016888"/>
              <a:gd name="connsiteX384" fmla="*/ 1330645 w 5980691"/>
              <a:gd name="connsiteY384" fmla="*/ 373269 h 1016888"/>
              <a:gd name="connsiteX385" fmla="*/ 1229890 w 5980691"/>
              <a:gd name="connsiteY385" fmla="*/ 359796 h 1016888"/>
              <a:gd name="connsiteX386" fmla="*/ 1236608 w 5980691"/>
              <a:gd name="connsiteY386" fmla="*/ 339588 h 1016888"/>
              <a:gd name="connsiteX387" fmla="*/ 1216456 w 5980691"/>
              <a:gd name="connsiteY387" fmla="*/ 359796 h 1016888"/>
              <a:gd name="connsiteX388" fmla="*/ 1189588 w 5980691"/>
              <a:gd name="connsiteY388" fmla="*/ 359796 h 1016888"/>
              <a:gd name="connsiteX389" fmla="*/ 1149286 w 5980691"/>
              <a:gd name="connsiteY389" fmla="*/ 332852 h 1016888"/>
              <a:gd name="connsiteX390" fmla="*/ 1142570 w 5980691"/>
              <a:gd name="connsiteY390" fmla="*/ 332852 h 1016888"/>
              <a:gd name="connsiteX391" fmla="*/ 1156004 w 5980691"/>
              <a:gd name="connsiteY391" fmla="*/ 359796 h 1016888"/>
              <a:gd name="connsiteX392" fmla="*/ 1035097 w 5980691"/>
              <a:gd name="connsiteY392" fmla="*/ 319380 h 1016888"/>
              <a:gd name="connsiteX393" fmla="*/ 1021663 w 5980691"/>
              <a:gd name="connsiteY393" fmla="*/ 339588 h 1016888"/>
              <a:gd name="connsiteX394" fmla="*/ 1001511 w 5980691"/>
              <a:gd name="connsiteY394" fmla="*/ 326116 h 1016888"/>
              <a:gd name="connsiteX395" fmla="*/ 961209 w 5980691"/>
              <a:gd name="connsiteY395" fmla="*/ 359796 h 1016888"/>
              <a:gd name="connsiteX396" fmla="*/ 954493 w 5980691"/>
              <a:gd name="connsiteY396" fmla="*/ 346324 h 1016888"/>
              <a:gd name="connsiteX397" fmla="*/ 974643 w 5980691"/>
              <a:gd name="connsiteY397" fmla="*/ 339588 h 1016888"/>
              <a:gd name="connsiteX398" fmla="*/ 907473 w 5980691"/>
              <a:gd name="connsiteY398" fmla="*/ 326116 h 1016888"/>
              <a:gd name="connsiteX399" fmla="*/ 941059 w 5980691"/>
              <a:gd name="connsiteY399" fmla="*/ 346324 h 1016888"/>
              <a:gd name="connsiteX400" fmla="*/ 927625 w 5980691"/>
              <a:gd name="connsiteY400" fmla="*/ 380005 h 1016888"/>
              <a:gd name="connsiteX401" fmla="*/ 894039 w 5980691"/>
              <a:gd name="connsiteY401" fmla="*/ 393477 h 1016888"/>
              <a:gd name="connsiteX402" fmla="*/ 907473 w 5980691"/>
              <a:gd name="connsiteY402" fmla="*/ 400213 h 1016888"/>
              <a:gd name="connsiteX403" fmla="*/ 860454 w 5980691"/>
              <a:gd name="connsiteY403" fmla="*/ 413685 h 1016888"/>
              <a:gd name="connsiteX404" fmla="*/ 894039 w 5980691"/>
              <a:gd name="connsiteY404" fmla="*/ 420422 h 1016888"/>
              <a:gd name="connsiteX405" fmla="*/ 887324 w 5980691"/>
              <a:gd name="connsiteY405" fmla="*/ 433894 h 1016888"/>
              <a:gd name="connsiteX406" fmla="*/ 988077 w 5980691"/>
              <a:gd name="connsiteY406" fmla="*/ 487783 h 1016888"/>
              <a:gd name="connsiteX407" fmla="*/ 1041815 w 5980691"/>
              <a:gd name="connsiteY407" fmla="*/ 507993 h 1016888"/>
              <a:gd name="connsiteX408" fmla="*/ 1020824 w 5980691"/>
              <a:gd name="connsiteY408" fmla="*/ 511361 h 1016888"/>
              <a:gd name="connsiteX409" fmla="*/ 1014979 w 5980691"/>
              <a:gd name="connsiteY409" fmla="*/ 534803 h 1016888"/>
              <a:gd name="connsiteX410" fmla="*/ 1014876 w 5980691"/>
              <a:gd name="connsiteY410" fmla="*/ 534907 h 1016888"/>
              <a:gd name="connsiteX411" fmla="*/ 1004871 w 5980691"/>
              <a:gd name="connsiteY411" fmla="*/ 530727 h 1016888"/>
              <a:gd name="connsiteX412" fmla="*/ 994795 w 5980691"/>
              <a:gd name="connsiteY412" fmla="*/ 521465 h 1016888"/>
              <a:gd name="connsiteX413" fmla="*/ 1008229 w 5980691"/>
              <a:gd name="connsiteY413" fmla="*/ 541674 h 1016888"/>
              <a:gd name="connsiteX414" fmla="*/ 1014876 w 5980691"/>
              <a:gd name="connsiteY414" fmla="*/ 534907 h 1016888"/>
              <a:gd name="connsiteX415" fmla="*/ 1014947 w 5980691"/>
              <a:gd name="connsiteY415" fmla="*/ 534938 h 1016888"/>
              <a:gd name="connsiteX416" fmla="*/ 1014979 w 5980691"/>
              <a:gd name="connsiteY416" fmla="*/ 534803 h 1016888"/>
              <a:gd name="connsiteX417" fmla="*/ 1022397 w 5980691"/>
              <a:gd name="connsiteY417" fmla="*/ 527254 h 1016888"/>
              <a:gd name="connsiteX418" fmla="*/ 1068683 w 5980691"/>
              <a:gd name="connsiteY418" fmla="*/ 528202 h 1016888"/>
              <a:gd name="connsiteX419" fmla="*/ 1048531 w 5980691"/>
              <a:gd name="connsiteY419" fmla="*/ 528202 h 1016888"/>
              <a:gd name="connsiteX420" fmla="*/ 1048531 w 5980691"/>
              <a:gd name="connsiteY420" fmla="*/ 507993 h 1016888"/>
              <a:gd name="connsiteX421" fmla="*/ 1075399 w 5980691"/>
              <a:gd name="connsiteY421" fmla="*/ 541674 h 1016888"/>
              <a:gd name="connsiteX422" fmla="*/ 1142570 w 5980691"/>
              <a:gd name="connsiteY422" fmla="*/ 534938 h 1016888"/>
              <a:gd name="connsiteX423" fmla="*/ 1142570 w 5980691"/>
              <a:gd name="connsiteY423" fmla="*/ 514729 h 1016888"/>
              <a:gd name="connsiteX424" fmla="*/ 1162720 w 5980691"/>
              <a:gd name="connsiteY424" fmla="*/ 541674 h 1016888"/>
              <a:gd name="connsiteX425" fmla="*/ 1182872 w 5980691"/>
              <a:gd name="connsiteY425" fmla="*/ 534938 h 1016888"/>
              <a:gd name="connsiteX426" fmla="*/ 1176154 w 5980691"/>
              <a:gd name="connsiteY426" fmla="*/ 514729 h 1016888"/>
              <a:gd name="connsiteX427" fmla="*/ 1229890 w 5980691"/>
              <a:gd name="connsiteY427" fmla="*/ 514729 h 1016888"/>
              <a:gd name="connsiteX428" fmla="*/ 1330645 w 5980691"/>
              <a:gd name="connsiteY428" fmla="*/ 521465 h 1016888"/>
              <a:gd name="connsiteX429" fmla="*/ 1330645 w 5980691"/>
              <a:gd name="connsiteY429" fmla="*/ 548410 h 1016888"/>
              <a:gd name="connsiteX430" fmla="*/ 1384383 w 5980691"/>
              <a:gd name="connsiteY430" fmla="*/ 561882 h 1016888"/>
              <a:gd name="connsiteX431" fmla="*/ 1424685 w 5980691"/>
              <a:gd name="connsiteY431" fmla="*/ 541674 h 1016888"/>
              <a:gd name="connsiteX432" fmla="*/ 1411250 w 5980691"/>
              <a:gd name="connsiteY432" fmla="*/ 521465 h 1016888"/>
              <a:gd name="connsiteX433" fmla="*/ 1438119 w 5980691"/>
              <a:gd name="connsiteY433" fmla="*/ 521465 h 1016888"/>
              <a:gd name="connsiteX434" fmla="*/ 1444834 w 5980691"/>
              <a:gd name="connsiteY434" fmla="*/ 548410 h 1016888"/>
              <a:gd name="connsiteX435" fmla="*/ 1485136 w 5980691"/>
              <a:gd name="connsiteY435" fmla="*/ 541674 h 1016888"/>
              <a:gd name="connsiteX436" fmla="*/ 1464986 w 5980691"/>
              <a:gd name="connsiteY436" fmla="*/ 514729 h 1016888"/>
              <a:gd name="connsiteX437" fmla="*/ 1364231 w 5980691"/>
              <a:gd name="connsiteY437" fmla="*/ 507993 h 1016888"/>
              <a:gd name="connsiteX438" fmla="*/ 1323929 w 5980691"/>
              <a:gd name="connsiteY438" fmla="*/ 507993 h 1016888"/>
              <a:gd name="connsiteX439" fmla="*/ 1276909 w 5980691"/>
              <a:gd name="connsiteY439" fmla="*/ 494519 h 1016888"/>
              <a:gd name="connsiteX440" fmla="*/ 1283627 w 5980691"/>
              <a:gd name="connsiteY440" fmla="*/ 400213 h 1016888"/>
              <a:gd name="connsiteX441" fmla="*/ 1303777 w 5980691"/>
              <a:gd name="connsiteY441" fmla="*/ 373269 h 1016888"/>
              <a:gd name="connsiteX442" fmla="*/ 1357513 w 5980691"/>
              <a:gd name="connsiteY442" fmla="*/ 386741 h 1016888"/>
              <a:gd name="connsiteX443" fmla="*/ 1391099 w 5980691"/>
              <a:gd name="connsiteY443" fmla="*/ 393477 h 1016888"/>
              <a:gd name="connsiteX444" fmla="*/ 1424685 w 5980691"/>
              <a:gd name="connsiteY444" fmla="*/ 433894 h 1016888"/>
              <a:gd name="connsiteX445" fmla="*/ 1438119 w 5980691"/>
              <a:gd name="connsiteY445" fmla="*/ 413685 h 1016888"/>
              <a:gd name="connsiteX446" fmla="*/ 1478420 w 5980691"/>
              <a:gd name="connsiteY446" fmla="*/ 427158 h 1016888"/>
              <a:gd name="connsiteX447" fmla="*/ 1464986 w 5980691"/>
              <a:gd name="connsiteY447" fmla="*/ 413685 h 1016888"/>
              <a:gd name="connsiteX448" fmla="*/ 1559024 w 5980691"/>
              <a:gd name="connsiteY448" fmla="*/ 427158 h 1016888"/>
              <a:gd name="connsiteX449" fmla="*/ 1565742 w 5980691"/>
              <a:gd name="connsiteY449" fmla="*/ 406949 h 1016888"/>
              <a:gd name="connsiteX450" fmla="*/ 1700081 w 5980691"/>
              <a:gd name="connsiteY450" fmla="*/ 440630 h 1016888"/>
              <a:gd name="connsiteX451" fmla="*/ 1693365 w 5980691"/>
              <a:gd name="connsiteY451" fmla="*/ 454102 h 1016888"/>
              <a:gd name="connsiteX452" fmla="*/ 1740385 w 5980691"/>
              <a:gd name="connsiteY452" fmla="*/ 467574 h 1016888"/>
              <a:gd name="connsiteX453" fmla="*/ 1653063 w 5980691"/>
              <a:gd name="connsiteY453" fmla="*/ 487783 h 1016888"/>
              <a:gd name="connsiteX454" fmla="*/ 1706799 w 5980691"/>
              <a:gd name="connsiteY454" fmla="*/ 521465 h 1016888"/>
              <a:gd name="connsiteX455" fmla="*/ 1733667 w 5980691"/>
              <a:gd name="connsiteY455" fmla="*/ 521465 h 1016888"/>
              <a:gd name="connsiteX456" fmla="*/ 1773968 w 5980691"/>
              <a:gd name="connsiteY456" fmla="*/ 501257 h 1016888"/>
              <a:gd name="connsiteX457" fmla="*/ 1773968 w 5980691"/>
              <a:gd name="connsiteY457" fmla="*/ 521465 h 1016888"/>
              <a:gd name="connsiteX458" fmla="*/ 1713515 w 5980691"/>
              <a:gd name="connsiteY458" fmla="*/ 548410 h 1016888"/>
              <a:gd name="connsiteX459" fmla="*/ 1706799 w 5980691"/>
              <a:gd name="connsiteY459" fmla="*/ 528202 h 1016888"/>
              <a:gd name="connsiteX460" fmla="*/ 1693365 w 5980691"/>
              <a:gd name="connsiteY460" fmla="*/ 561882 h 1016888"/>
              <a:gd name="connsiteX461" fmla="*/ 1747101 w 5980691"/>
              <a:gd name="connsiteY461" fmla="*/ 548410 h 1016888"/>
              <a:gd name="connsiteX462" fmla="*/ 1881442 w 5980691"/>
              <a:gd name="connsiteY462" fmla="*/ 541674 h 1016888"/>
              <a:gd name="connsiteX463" fmla="*/ 1888158 w 5980691"/>
              <a:gd name="connsiteY463" fmla="*/ 561882 h 1016888"/>
              <a:gd name="connsiteX464" fmla="*/ 1975479 w 5980691"/>
              <a:gd name="connsiteY464" fmla="*/ 528202 h 1016888"/>
              <a:gd name="connsiteX465" fmla="*/ 1982197 w 5980691"/>
              <a:gd name="connsiteY465" fmla="*/ 555146 h 1016888"/>
              <a:gd name="connsiteX466" fmla="*/ 1868008 w 5980691"/>
              <a:gd name="connsiteY466" fmla="*/ 588827 h 1016888"/>
              <a:gd name="connsiteX467" fmla="*/ 1881442 w 5980691"/>
              <a:gd name="connsiteY467" fmla="*/ 609035 h 1016888"/>
              <a:gd name="connsiteX468" fmla="*/ 2042649 w 5980691"/>
              <a:gd name="connsiteY468" fmla="*/ 595563 h 1016888"/>
              <a:gd name="connsiteX469" fmla="*/ 2029215 w 5980691"/>
              <a:gd name="connsiteY469" fmla="*/ 609035 h 1016888"/>
              <a:gd name="connsiteX470" fmla="*/ 2190424 w 5980691"/>
              <a:gd name="connsiteY470" fmla="*/ 588827 h 1016888"/>
              <a:gd name="connsiteX471" fmla="*/ 2176990 w 5980691"/>
              <a:gd name="connsiteY471" fmla="*/ 609035 h 1016888"/>
              <a:gd name="connsiteX472" fmla="*/ 2250878 w 5980691"/>
              <a:gd name="connsiteY472" fmla="*/ 609035 h 1016888"/>
              <a:gd name="connsiteX473" fmla="*/ 2264312 w 5980691"/>
              <a:gd name="connsiteY473" fmla="*/ 635979 h 1016888"/>
              <a:gd name="connsiteX474" fmla="*/ 2311329 w 5980691"/>
              <a:gd name="connsiteY474" fmla="*/ 622507 h 1016888"/>
              <a:gd name="connsiteX475" fmla="*/ 2297895 w 5980691"/>
              <a:gd name="connsiteY475" fmla="*/ 629243 h 1016888"/>
              <a:gd name="connsiteX476" fmla="*/ 2311329 w 5980691"/>
              <a:gd name="connsiteY476" fmla="*/ 629243 h 1016888"/>
              <a:gd name="connsiteX477" fmla="*/ 2438953 w 5980691"/>
              <a:gd name="connsiteY477" fmla="*/ 629243 h 1016888"/>
              <a:gd name="connsiteX478" fmla="*/ 2438953 w 5980691"/>
              <a:gd name="connsiteY478" fmla="*/ 642716 h 1016888"/>
              <a:gd name="connsiteX479" fmla="*/ 2606880 w 5980691"/>
              <a:gd name="connsiteY479" fmla="*/ 635979 h 1016888"/>
              <a:gd name="connsiteX480" fmla="*/ 2606880 w 5980691"/>
              <a:gd name="connsiteY480" fmla="*/ 629243 h 1016888"/>
              <a:gd name="connsiteX481" fmla="*/ 2680767 w 5980691"/>
              <a:gd name="connsiteY481" fmla="*/ 629243 h 1016888"/>
              <a:gd name="connsiteX482" fmla="*/ 2674049 w 5980691"/>
              <a:gd name="connsiteY482" fmla="*/ 649452 h 1016888"/>
              <a:gd name="connsiteX483" fmla="*/ 2700917 w 5980691"/>
              <a:gd name="connsiteY483" fmla="*/ 622507 h 1016888"/>
              <a:gd name="connsiteX484" fmla="*/ 2694201 w 5980691"/>
              <a:gd name="connsiteY484" fmla="*/ 642716 h 1016888"/>
              <a:gd name="connsiteX485" fmla="*/ 2761371 w 5980691"/>
              <a:gd name="connsiteY485" fmla="*/ 642716 h 1016888"/>
              <a:gd name="connsiteX486" fmla="*/ 2781521 w 5980691"/>
              <a:gd name="connsiteY486" fmla="*/ 635979 h 1016888"/>
              <a:gd name="connsiteX487" fmla="*/ 2774805 w 5980691"/>
              <a:gd name="connsiteY487" fmla="*/ 609035 h 1016888"/>
              <a:gd name="connsiteX488" fmla="*/ 2788239 w 5980691"/>
              <a:gd name="connsiteY488" fmla="*/ 615771 h 1016888"/>
              <a:gd name="connsiteX489" fmla="*/ 2781521 w 5980691"/>
              <a:gd name="connsiteY489" fmla="*/ 629243 h 1016888"/>
              <a:gd name="connsiteX490" fmla="*/ 2794954 w 5980691"/>
              <a:gd name="connsiteY490" fmla="*/ 642716 h 1016888"/>
              <a:gd name="connsiteX491" fmla="*/ 2815106 w 5980691"/>
              <a:gd name="connsiteY491" fmla="*/ 615771 h 1016888"/>
              <a:gd name="connsiteX492" fmla="*/ 2815106 w 5980691"/>
              <a:gd name="connsiteY492" fmla="*/ 642716 h 1016888"/>
              <a:gd name="connsiteX493" fmla="*/ 2942730 w 5980691"/>
              <a:gd name="connsiteY493" fmla="*/ 622507 h 1016888"/>
              <a:gd name="connsiteX494" fmla="*/ 3023333 w 5980691"/>
              <a:gd name="connsiteY494" fmla="*/ 649452 h 1016888"/>
              <a:gd name="connsiteX495" fmla="*/ 3056919 w 5980691"/>
              <a:gd name="connsiteY495" fmla="*/ 669660 h 1016888"/>
              <a:gd name="connsiteX496" fmla="*/ 3063637 w 5980691"/>
              <a:gd name="connsiteY496" fmla="*/ 669660 h 1016888"/>
              <a:gd name="connsiteX497" fmla="*/ 3056919 w 5980691"/>
              <a:gd name="connsiteY497" fmla="*/ 642716 h 1016888"/>
              <a:gd name="connsiteX498" fmla="*/ 3083787 w 5980691"/>
              <a:gd name="connsiteY498" fmla="*/ 676396 h 1016888"/>
              <a:gd name="connsiteX499" fmla="*/ 3056919 w 5980691"/>
              <a:gd name="connsiteY499" fmla="*/ 676396 h 1016888"/>
              <a:gd name="connsiteX500" fmla="*/ 3097221 w 5980691"/>
              <a:gd name="connsiteY500" fmla="*/ 676396 h 1016888"/>
              <a:gd name="connsiteX501" fmla="*/ 3083787 w 5980691"/>
              <a:gd name="connsiteY501" fmla="*/ 662924 h 1016888"/>
              <a:gd name="connsiteX502" fmla="*/ 3171108 w 5980691"/>
              <a:gd name="connsiteY502" fmla="*/ 676396 h 1016888"/>
              <a:gd name="connsiteX503" fmla="*/ 3177826 w 5980691"/>
              <a:gd name="connsiteY503" fmla="*/ 635979 h 1016888"/>
              <a:gd name="connsiteX504" fmla="*/ 3097221 w 5980691"/>
              <a:gd name="connsiteY504" fmla="*/ 615771 h 1016888"/>
              <a:gd name="connsiteX505" fmla="*/ 3124089 w 5980691"/>
              <a:gd name="connsiteY505" fmla="*/ 595563 h 1016888"/>
              <a:gd name="connsiteX506" fmla="*/ 3171108 w 5980691"/>
              <a:gd name="connsiteY506" fmla="*/ 609035 h 1016888"/>
              <a:gd name="connsiteX507" fmla="*/ 3191260 w 5980691"/>
              <a:gd name="connsiteY507" fmla="*/ 588827 h 1016888"/>
              <a:gd name="connsiteX508" fmla="*/ 3276272 w 5980691"/>
              <a:gd name="connsiteY508" fmla="*/ 590720 h 1016888"/>
              <a:gd name="connsiteX509" fmla="*/ 3289255 w 5980691"/>
              <a:gd name="connsiteY509" fmla="*/ 601307 h 1016888"/>
              <a:gd name="connsiteX510" fmla="*/ 3285298 w 5980691"/>
              <a:gd name="connsiteY510" fmla="*/ 602299 h 1016888"/>
              <a:gd name="connsiteX511" fmla="*/ 3312165 w 5980691"/>
              <a:gd name="connsiteY511" fmla="*/ 609035 h 1016888"/>
              <a:gd name="connsiteX512" fmla="*/ 3312165 w 5980691"/>
              <a:gd name="connsiteY512" fmla="*/ 595563 h 1016888"/>
              <a:gd name="connsiteX513" fmla="*/ 3412921 w 5980691"/>
              <a:gd name="connsiteY513" fmla="*/ 595563 h 1016888"/>
              <a:gd name="connsiteX514" fmla="*/ 3493524 w 5980691"/>
              <a:gd name="connsiteY514" fmla="*/ 575354 h 1016888"/>
              <a:gd name="connsiteX515" fmla="*/ 3520392 w 5980691"/>
              <a:gd name="connsiteY515" fmla="*/ 602299 h 1016888"/>
              <a:gd name="connsiteX516" fmla="*/ 3533828 w 5980691"/>
              <a:gd name="connsiteY516" fmla="*/ 602299 h 1016888"/>
              <a:gd name="connsiteX517" fmla="*/ 3728621 w 5980691"/>
              <a:gd name="connsiteY517" fmla="*/ 568618 h 1016888"/>
              <a:gd name="connsiteX518" fmla="*/ 3748771 w 5980691"/>
              <a:gd name="connsiteY518" fmla="*/ 582090 h 1016888"/>
              <a:gd name="connsiteX519" fmla="*/ 3742055 w 5980691"/>
              <a:gd name="connsiteY519" fmla="*/ 561882 h 1016888"/>
              <a:gd name="connsiteX520" fmla="*/ 3768923 w 5980691"/>
              <a:gd name="connsiteY520" fmla="*/ 575354 h 1016888"/>
              <a:gd name="connsiteX521" fmla="*/ 3768923 w 5980691"/>
              <a:gd name="connsiteY521" fmla="*/ 602299 h 1016888"/>
              <a:gd name="connsiteX522" fmla="*/ 3728621 w 5980691"/>
              <a:gd name="connsiteY522" fmla="*/ 588827 h 1016888"/>
              <a:gd name="connsiteX523" fmla="*/ 3755489 w 5980691"/>
              <a:gd name="connsiteY523" fmla="*/ 602299 h 1016888"/>
              <a:gd name="connsiteX524" fmla="*/ 3728621 w 5980691"/>
              <a:gd name="connsiteY524" fmla="*/ 602299 h 1016888"/>
              <a:gd name="connsiteX525" fmla="*/ 3782357 w 5980691"/>
              <a:gd name="connsiteY525" fmla="*/ 622507 h 1016888"/>
              <a:gd name="connsiteX526" fmla="*/ 3513676 w 5980691"/>
              <a:gd name="connsiteY526" fmla="*/ 629243 h 1016888"/>
              <a:gd name="connsiteX527" fmla="*/ 3493524 w 5980691"/>
              <a:gd name="connsiteY527" fmla="*/ 609035 h 1016888"/>
              <a:gd name="connsiteX528" fmla="*/ 3473375 w 5980691"/>
              <a:gd name="connsiteY528" fmla="*/ 629243 h 1016888"/>
              <a:gd name="connsiteX529" fmla="*/ 3446507 w 5980691"/>
              <a:gd name="connsiteY529" fmla="*/ 609035 h 1016888"/>
              <a:gd name="connsiteX530" fmla="*/ 3419639 w 5980691"/>
              <a:gd name="connsiteY530" fmla="*/ 642716 h 1016888"/>
              <a:gd name="connsiteX531" fmla="*/ 3406205 w 5980691"/>
              <a:gd name="connsiteY531" fmla="*/ 629243 h 1016888"/>
              <a:gd name="connsiteX532" fmla="*/ 3339033 w 5980691"/>
              <a:gd name="connsiteY532" fmla="*/ 649452 h 1016888"/>
              <a:gd name="connsiteX533" fmla="*/ 3271864 w 5980691"/>
              <a:gd name="connsiteY533" fmla="*/ 649452 h 1016888"/>
              <a:gd name="connsiteX534" fmla="*/ 3332317 w 5980691"/>
              <a:gd name="connsiteY534" fmla="*/ 662924 h 1016888"/>
              <a:gd name="connsiteX535" fmla="*/ 3406205 w 5980691"/>
              <a:gd name="connsiteY535" fmla="*/ 676396 h 1016888"/>
              <a:gd name="connsiteX536" fmla="*/ 3392769 w 5980691"/>
              <a:gd name="connsiteY536" fmla="*/ 696605 h 1016888"/>
              <a:gd name="connsiteX537" fmla="*/ 3399487 w 5980691"/>
              <a:gd name="connsiteY537" fmla="*/ 716813 h 1016888"/>
              <a:gd name="connsiteX538" fmla="*/ 3439789 w 5980691"/>
              <a:gd name="connsiteY538" fmla="*/ 696605 h 1016888"/>
              <a:gd name="connsiteX539" fmla="*/ 3547262 w 5980691"/>
              <a:gd name="connsiteY539" fmla="*/ 730285 h 1016888"/>
              <a:gd name="connsiteX540" fmla="*/ 3561535 w 5980691"/>
              <a:gd name="connsiteY540" fmla="*/ 724392 h 1016888"/>
              <a:gd name="connsiteX541" fmla="*/ 3568370 w 5980691"/>
              <a:gd name="connsiteY541" fmla="*/ 724094 h 1016888"/>
              <a:gd name="connsiteX542" fmla="*/ 3592600 w 5980691"/>
              <a:gd name="connsiteY542" fmla="*/ 737864 h 1016888"/>
              <a:gd name="connsiteX543" fmla="*/ 3627866 w 5980691"/>
              <a:gd name="connsiteY543" fmla="*/ 737021 h 1016888"/>
              <a:gd name="connsiteX544" fmla="*/ 3600998 w 5980691"/>
              <a:gd name="connsiteY544" fmla="*/ 730285 h 1016888"/>
              <a:gd name="connsiteX545" fmla="*/ 3654733 w 5980691"/>
              <a:gd name="connsiteY545" fmla="*/ 716813 h 1016888"/>
              <a:gd name="connsiteX546" fmla="*/ 3641300 w 5980691"/>
              <a:gd name="connsiteY546" fmla="*/ 730285 h 1016888"/>
              <a:gd name="connsiteX547" fmla="*/ 3715187 w 5980691"/>
              <a:gd name="connsiteY547" fmla="*/ 743757 h 1016888"/>
              <a:gd name="connsiteX548" fmla="*/ 3708469 w 5980691"/>
              <a:gd name="connsiteY548" fmla="*/ 723549 h 1016888"/>
              <a:gd name="connsiteX549" fmla="*/ 3728621 w 5980691"/>
              <a:gd name="connsiteY549" fmla="*/ 723549 h 1016888"/>
              <a:gd name="connsiteX550" fmla="*/ 3775641 w 5980691"/>
              <a:gd name="connsiteY550" fmla="*/ 723549 h 1016888"/>
              <a:gd name="connsiteX551" fmla="*/ 3802509 w 5980691"/>
              <a:gd name="connsiteY551" fmla="*/ 730285 h 1016888"/>
              <a:gd name="connsiteX552" fmla="*/ 3728621 w 5980691"/>
              <a:gd name="connsiteY552" fmla="*/ 750494 h 1016888"/>
              <a:gd name="connsiteX553" fmla="*/ 3775641 w 5980691"/>
              <a:gd name="connsiteY553" fmla="*/ 757230 h 1016888"/>
              <a:gd name="connsiteX554" fmla="*/ 3856244 w 5980691"/>
              <a:gd name="connsiteY554" fmla="*/ 797646 h 1016888"/>
              <a:gd name="connsiteX555" fmla="*/ 3983868 w 5980691"/>
              <a:gd name="connsiteY555" fmla="*/ 797646 h 1016888"/>
              <a:gd name="connsiteX556" fmla="*/ 4030887 w 5980691"/>
              <a:gd name="connsiteY556" fmla="*/ 811119 h 1016888"/>
              <a:gd name="connsiteX557" fmla="*/ 4017453 w 5980691"/>
              <a:gd name="connsiteY557" fmla="*/ 790910 h 1016888"/>
              <a:gd name="connsiteX558" fmla="*/ 3990584 w 5980691"/>
              <a:gd name="connsiteY558" fmla="*/ 804383 h 1016888"/>
              <a:gd name="connsiteX559" fmla="*/ 4037603 w 5980691"/>
              <a:gd name="connsiteY559" fmla="*/ 804383 h 1016888"/>
              <a:gd name="connsiteX560" fmla="*/ 4171944 w 5980691"/>
              <a:gd name="connsiteY560" fmla="*/ 831329 h 1016888"/>
              <a:gd name="connsiteX561" fmla="*/ 4158511 w 5980691"/>
              <a:gd name="connsiteY561" fmla="*/ 817855 h 1016888"/>
              <a:gd name="connsiteX562" fmla="*/ 4286134 w 5980691"/>
              <a:gd name="connsiteY562" fmla="*/ 817855 h 1016888"/>
              <a:gd name="connsiteX563" fmla="*/ 4338190 w 5980691"/>
              <a:gd name="connsiteY563" fmla="*/ 813646 h 1016888"/>
              <a:gd name="connsiteX564" fmla="*/ 4399401 w 5980691"/>
              <a:gd name="connsiteY564" fmla="*/ 824430 h 1016888"/>
              <a:gd name="connsiteX565" fmla="*/ 4393606 w 5980691"/>
              <a:gd name="connsiteY565" fmla="*/ 824591 h 1016888"/>
              <a:gd name="connsiteX566" fmla="*/ 4400323 w 5980691"/>
              <a:gd name="connsiteY566" fmla="*/ 824591 h 1016888"/>
              <a:gd name="connsiteX567" fmla="*/ 4399401 w 5980691"/>
              <a:gd name="connsiteY567" fmla="*/ 824430 h 1016888"/>
              <a:gd name="connsiteX568" fmla="*/ 4543897 w 5980691"/>
              <a:gd name="connsiteY568" fmla="*/ 820382 h 1016888"/>
              <a:gd name="connsiteX569" fmla="*/ 4689153 w 5980691"/>
              <a:gd name="connsiteY569" fmla="*/ 811119 h 1016888"/>
              <a:gd name="connsiteX570" fmla="*/ 4682438 w 5980691"/>
              <a:gd name="connsiteY570" fmla="*/ 838065 h 1016888"/>
              <a:gd name="connsiteX571" fmla="*/ 4709306 w 5980691"/>
              <a:gd name="connsiteY571" fmla="*/ 817855 h 1016888"/>
              <a:gd name="connsiteX572" fmla="*/ 4910817 w 5980691"/>
              <a:gd name="connsiteY572" fmla="*/ 817855 h 1016888"/>
              <a:gd name="connsiteX573" fmla="*/ 4910817 w 5980691"/>
              <a:gd name="connsiteY573" fmla="*/ 831329 h 1016888"/>
              <a:gd name="connsiteX574" fmla="*/ 4924250 w 5980691"/>
              <a:gd name="connsiteY574" fmla="*/ 838065 h 1016888"/>
              <a:gd name="connsiteX575" fmla="*/ 5025006 w 5980691"/>
              <a:gd name="connsiteY575" fmla="*/ 817855 h 1016888"/>
              <a:gd name="connsiteX576" fmla="*/ 5025006 w 5980691"/>
              <a:gd name="connsiteY576" fmla="*/ 838065 h 1016888"/>
              <a:gd name="connsiteX577" fmla="*/ 5051873 w 5980691"/>
              <a:gd name="connsiteY577" fmla="*/ 838065 h 1016888"/>
              <a:gd name="connsiteX578" fmla="*/ 5051873 w 5980691"/>
              <a:gd name="connsiteY578" fmla="*/ 817855 h 1016888"/>
              <a:gd name="connsiteX579" fmla="*/ 5132477 w 5980691"/>
              <a:gd name="connsiteY579" fmla="*/ 838065 h 1016888"/>
              <a:gd name="connsiteX580" fmla="*/ 5139195 w 5980691"/>
              <a:gd name="connsiteY580" fmla="*/ 858274 h 1016888"/>
              <a:gd name="connsiteX581" fmla="*/ 5186213 w 5980691"/>
              <a:gd name="connsiteY581" fmla="*/ 858274 h 1016888"/>
              <a:gd name="connsiteX582" fmla="*/ 5172779 w 5980691"/>
              <a:gd name="connsiteY582" fmla="*/ 878482 h 1016888"/>
              <a:gd name="connsiteX583" fmla="*/ 5313836 w 5980691"/>
              <a:gd name="connsiteY583" fmla="*/ 891954 h 1016888"/>
              <a:gd name="connsiteX584" fmla="*/ 5286968 w 5980691"/>
              <a:gd name="connsiteY584" fmla="*/ 918899 h 1016888"/>
              <a:gd name="connsiteX585" fmla="*/ 5401157 w 5980691"/>
              <a:gd name="connsiteY585" fmla="*/ 912162 h 1016888"/>
              <a:gd name="connsiteX586" fmla="*/ 5407875 w 5980691"/>
              <a:gd name="connsiteY586" fmla="*/ 898690 h 1016888"/>
              <a:gd name="connsiteX587" fmla="*/ 5501913 w 5980691"/>
              <a:gd name="connsiteY587" fmla="*/ 905426 h 1016888"/>
              <a:gd name="connsiteX588" fmla="*/ 5616102 w 5980691"/>
              <a:gd name="connsiteY588" fmla="*/ 959315 h 1016888"/>
              <a:gd name="connsiteX589" fmla="*/ 5703424 w 5980691"/>
              <a:gd name="connsiteY589" fmla="*/ 972788 h 1016888"/>
              <a:gd name="connsiteX590" fmla="*/ 5716857 w 5980691"/>
              <a:gd name="connsiteY590" fmla="*/ 952579 h 1016888"/>
              <a:gd name="connsiteX591" fmla="*/ 5716857 w 5980691"/>
              <a:gd name="connsiteY591" fmla="*/ 966051 h 1016888"/>
              <a:gd name="connsiteX592" fmla="*/ 5743725 w 5980691"/>
              <a:gd name="connsiteY592" fmla="*/ 959315 h 1016888"/>
              <a:gd name="connsiteX593" fmla="*/ 5730291 w 5980691"/>
              <a:gd name="connsiteY593" fmla="*/ 952579 h 1016888"/>
              <a:gd name="connsiteX594" fmla="*/ 5817613 w 5980691"/>
              <a:gd name="connsiteY594" fmla="*/ 952579 h 1016888"/>
              <a:gd name="connsiteX595" fmla="*/ 5750443 w 5980691"/>
              <a:gd name="connsiteY595" fmla="*/ 952579 h 1016888"/>
              <a:gd name="connsiteX596" fmla="*/ 5743725 w 5980691"/>
              <a:gd name="connsiteY596" fmla="*/ 966051 h 1016888"/>
              <a:gd name="connsiteX597" fmla="*/ 5777311 w 5980691"/>
              <a:gd name="connsiteY597" fmla="*/ 972788 h 1016888"/>
              <a:gd name="connsiteX598" fmla="*/ 5817613 w 5980691"/>
              <a:gd name="connsiteY598" fmla="*/ 999732 h 1016888"/>
              <a:gd name="connsiteX599" fmla="*/ 5837765 w 5980691"/>
              <a:gd name="connsiteY599" fmla="*/ 972788 h 1016888"/>
              <a:gd name="connsiteX600" fmla="*/ 5911323 w 5980691"/>
              <a:gd name="connsiteY600" fmla="*/ 1008520 h 1016888"/>
              <a:gd name="connsiteX601" fmla="*/ 5916485 w 5980691"/>
              <a:gd name="connsiteY601" fmla="*/ 1016888 h 1016888"/>
              <a:gd name="connsiteX602" fmla="*/ 0 w 5980691"/>
              <a:gd name="connsiteY602" fmla="*/ 1016888 h 1016888"/>
              <a:gd name="connsiteX603" fmla="*/ 0 w 5980691"/>
              <a:gd name="connsiteY603" fmla="*/ 11804 h 1016888"/>
              <a:gd name="connsiteX604" fmla="*/ 7393 w 5980691"/>
              <a:gd name="connsiteY604" fmla="*/ 16252 h 1016888"/>
              <a:gd name="connsiteX605" fmla="*/ 0 w 5980691"/>
              <a:gd name="connsiteY605" fmla="*/ 27785 h 1016888"/>
              <a:gd name="connsiteX606" fmla="*/ 26218 w 5980691"/>
              <a:gd name="connsiteY606" fmla="*/ 1116 h 1016888"/>
              <a:gd name="connsiteX607" fmla="*/ 39024 w 5980691"/>
              <a:gd name="connsiteY607" fmla="*/ 17126 h 1016888"/>
              <a:gd name="connsiteX608" fmla="*/ 13411 w 5980691"/>
              <a:gd name="connsiteY608" fmla="*/ 23529 h 1016888"/>
              <a:gd name="connsiteX609" fmla="*/ 26218 w 5980691"/>
              <a:gd name="connsiteY609" fmla="*/ 1116 h 10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Lst>
            <a:rect l="l" t="t" r="r" b="b"/>
            <a:pathLst>
              <a:path w="5980691" h="1016888">
                <a:moveTo>
                  <a:pt x="5966227" y="1013204"/>
                </a:moveTo>
                <a:lnTo>
                  <a:pt x="5980691" y="1016888"/>
                </a:lnTo>
                <a:lnTo>
                  <a:pt x="5928824" y="1016888"/>
                </a:lnTo>
                <a:lnTo>
                  <a:pt x="5940723" y="1013415"/>
                </a:lnTo>
                <a:cubicBezTo>
                  <a:pt x="5948805" y="1012362"/>
                  <a:pt x="5957411" y="1012362"/>
                  <a:pt x="5966227" y="1013204"/>
                </a:cubicBezTo>
                <a:close/>
                <a:moveTo>
                  <a:pt x="5529894" y="914395"/>
                </a:moveTo>
                <a:cubicBezTo>
                  <a:pt x="5536297" y="916795"/>
                  <a:pt x="5542701" y="923198"/>
                  <a:pt x="5542701" y="932804"/>
                </a:cubicBezTo>
                <a:cubicBezTo>
                  <a:pt x="5529894" y="932804"/>
                  <a:pt x="5529894" y="919998"/>
                  <a:pt x="5517087" y="919998"/>
                </a:cubicBezTo>
                <a:cubicBezTo>
                  <a:pt x="5517087" y="913594"/>
                  <a:pt x="5523491" y="911993"/>
                  <a:pt x="5529894" y="914395"/>
                </a:cubicBezTo>
                <a:close/>
                <a:moveTo>
                  <a:pt x="5254550" y="872611"/>
                </a:moveTo>
                <a:cubicBezTo>
                  <a:pt x="5267357" y="865568"/>
                  <a:pt x="5260953" y="893743"/>
                  <a:pt x="5280163" y="886700"/>
                </a:cubicBezTo>
                <a:cubicBezTo>
                  <a:pt x="5273760" y="900788"/>
                  <a:pt x="5254550" y="893743"/>
                  <a:pt x="5254550" y="872611"/>
                </a:cubicBezTo>
                <a:close/>
                <a:moveTo>
                  <a:pt x="4185193" y="756711"/>
                </a:moveTo>
                <a:cubicBezTo>
                  <a:pt x="4178332" y="772721"/>
                  <a:pt x="4150887" y="764716"/>
                  <a:pt x="4137167" y="772721"/>
                </a:cubicBezTo>
                <a:cubicBezTo>
                  <a:pt x="4144028" y="756711"/>
                  <a:pt x="4157748" y="756711"/>
                  <a:pt x="4185193" y="756711"/>
                </a:cubicBezTo>
                <a:close/>
                <a:moveTo>
                  <a:pt x="3580846" y="723549"/>
                </a:moveTo>
                <a:cubicBezTo>
                  <a:pt x="3587564" y="726917"/>
                  <a:pt x="3585884" y="728601"/>
                  <a:pt x="3581687" y="728601"/>
                </a:cubicBezTo>
                <a:lnTo>
                  <a:pt x="3568886" y="724071"/>
                </a:lnTo>
                <a:close/>
                <a:moveTo>
                  <a:pt x="3567412" y="723549"/>
                </a:moveTo>
                <a:lnTo>
                  <a:pt x="3568886" y="724071"/>
                </a:lnTo>
                <a:lnTo>
                  <a:pt x="3568370" y="724094"/>
                </a:lnTo>
                <a:close/>
                <a:moveTo>
                  <a:pt x="3768973" y="705485"/>
                </a:moveTo>
                <a:cubicBezTo>
                  <a:pt x="3762570" y="711888"/>
                  <a:pt x="3768973" y="724695"/>
                  <a:pt x="3756167" y="724695"/>
                </a:cubicBezTo>
                <a:cubicBezTo>
                  <a:pt x="3756167" y="711888"/>
                  <a:pt x="3756167" y="699081"/>
                  <a:pt x="3768973" y="705485"/>
                </a:cubicBezTo>
                <a:close/>
                <a:moveTo>
                  <a:pt x="3720949" y="705485"/>
                </a:moveTo>
                <a:cubicBezTo>
                  <a:pt x="3720949" y="718291"/>
                  <a:pt x="3708142" y="718291"/>
                  <a:pt x="3695336" y="718291"/>
                </a:cubicBezTo>
                <a:cubicBezTo>
                  <a:pt x="3695336" y="705485"/>
                  <a:pt x="3708142" y="705485"/>
                  <a:pt x="3720949" y="705485"/>
                </a:cubicBezTo>
                <a:close/>
                <a:moveTo>
                  <a:pt x="4271637" y="670267"/>
                </a:moveTo>
                <a:cubicBezTo>
                  <a:pt x="4265234" y="684675"/>
                  <a:pt x="4258830" y="691879"/>
                  <a:pt x="4252428" y="699083"/>
                </a:cubicBezTo>
                <a:cubicBezTo>
                  <a:pt x="4246024" y="691879"/>
                  <a:pt x="4265234" y="684675"/>
                  <a:pt x="4252428" y="684675"/>
                </a:cubicBezTo>
                <a:cubicBezTo>
                  <a:pt x="4258830" y="670267"/>
                  <a:pt x="4265234" y="670267"/>
                  <a:pt x="4271637" y="670267"/>
                </a:cubicBezTo>
                <a:close/>
                <a:moveTo>
                  <a:pt x="4092343" y="670267"/>
                </a:moveTo>
                <a:cubicBezTo>
                  <a:pt x="4085299" y="684141"/>
                  <a:pt x="4071211" y="691079"/>
                  <a:pt x="4085299" y="698016"/>
                </a:cubicBezTo>
                <a:cubicBezTo>
                  <a:pt x="4092343" y="711890"/>
                  <a:pt x="4064167" y="684141"/>
                  <a:pt x="4057124" y="691079"/>
                </a:cubicBezTo>
                <a:cubicBezTo>
                  <a:pt x="4057124" y="677205"/>
                  <a:pt x="4078256" y="677205"/>
                  <a:pt x="4092343" y="670267"/>
                </a:cubicBezTo>
                <a:close/>
                <a:moveTo>
                  <a:pt x="4206323" y="666998"/>
                </a:moveTo>
                <a:cubicBezTo>
                  <a:pt x="4216407" y="667865"/>
                  <a:pt x="4226493" y="671334"/>
                  <a:pt x="4233217" y="671334"/>
                </a:cubicBezTo>
                <a:cubicBezTo>
                  <a:pt x="4199599" y="699083"/>
                  <a:pt x="4145811" y="664398"/>
                  <a:pt x="4118917" y="699083"/>
                </a:cubicBezTo>
                <a:cubicBezTo>
                  <a:pt x="4118917" y="685210"/>
                  <a:pt x="4098747" y="692145"/>
                  <a:pt x="4098747" y="671334"/>
                </a:cubicBezTo>
                <a:cubicBezTo>
                  <a:pt x="4139087" y="685210"/>
                  <a:pt x="4152535" y="657460"/>
                  <a:pt x="4179429" y="678272"/>
                </a:cubicBezTo>
                <a:cubicBezTo>
                  <a:pt x="4186153" y="667865"/>
                  <a:pt x="4196237" y="666131"/>
                  <a:pt x="4206323" y="666998"/>
                </a:cubicBezTo>
                <a:close/>
                <a:moveTo>
                  <a:pt x="3568344" y="658561"/>
                </a:moveTo>
                <a:cubicBezTo>
                  <a:pt x="3571488" y="658061"/>
                  <a:pt x="3575173" y="658661"/>
                  <a:pt x="3579075" y="659862"/>
                </a:cubicBezTo>
                <a:cubicBezTo>
                  <a:pt x="3586880" y="662262"/>
                  <a:pt x="3595550" y="667064"/>
                  <a:pt x="3602488" y="670267"/>
                </a:cubicBezTo>
                <a:cubicBezTo>
                  <a:pt x="3588615" y="683074"/>
                  <a:pt x="3574739" y="657460"/>
                  <a:pt x="3560865" y="663864"/>
                </a:cubicBezTo>
                <a:cubicBezTo>
                  <a:pt x="3562600" y="660662"/>
                  <a:pt x="3565201" y="659061"/>
                  <a:pt x="3568344" y="658561"/>
                </a:cubicBezTo>
                <a:close/>
                <a:moveTo>
                  <a:pt x="3730842" y="652058"/>
                </a:moveTo>
                <a:cubicBezTo>
                  <a:pt x="3732981" y="651457"/>
                  <a:pt x="3735907" y="651858"/>
                  <a:pt x="3739058" y="652658"/>
                </a:cubicBezTo>
                <a:cubicBezTo>
                  <a:pt x="3745363" y="654258"/>
                  <a:pt x="3752567" y="657460"/>
                  <a:pt x="3756169" y="657460"/>
                </a:cubicBezTo>
                <a:cubicBezTo>
                  <a:pt x="3748965" y="670267"/>
                  <a:pt x="3734557" y="651057"/>
                  <a:pt x="3727353" y="657460"/>
                </a:cubicBezTo>
                <a:cubicBezTo>
                  <a:pt x="3727353" y="654259"/>
                  <a:pt x="3728704" y="652658"/>
                  <a:pt x="3730842" y="652058"/>
                </a:cubicBezTo>
                <a:close/>
                <a:moveTo>
                  <a:pt x="2730431" y="615625"/>
                </a:moveTo>
                <a:cubicBezTo>
                  <a:pt x="2737635" y="617989"/>
                  <a:pt x="2741237" y="627444"/>
                  <a:pt x="2741237" y="616638"/>
                </a:cubicBezTo>
                <a:cubicBezTo>
                  <a:pt x="2754044" y="631046"/>
                  <a:pt x="2728430" y="623842"/>
                  <a:pt x="2728430" y="638250"/>
                </a:cubicBezTo>
                <a:cubicBezTo>
                  <a:pt x="2722027" y="638250"/>
                  <a:pt x="2722027" y="631046"/>
                  <a:pt x="2722027" y="616638"/>
                </a:cubicBezTo>
                <a:cubicBezTo>
                  <a:pt x="2725229" y="614837"/>
                  <a:pt x="2728030" y="614837"/>
                  <a:pt x="2730431" y="615625"/>
                </a:cubicBezTo>
                <a:close/>
                <a:moveTo>
                  <a:pt x="2407261" y="611436"/>
                </a:moveTo>
                <a:cubicBezTo>
                  <a:pt x="2408662" y="611435"/>
                  <a:pt x="2410663" y="612636"/>
                  <a:pt x="2413065" y="614236"/>
                </a:cubicBezTo>
                <a:cubicBezTo>
                  <a:pt x="2417867" y="617439"/>
                  <a:pt x="2424270" y="622241"/>
                  <a:pt x="2430674" y="622241"/>
                </a:cubicBezTo>
                <a:cubicBezTo>
                  <a:pt x="2424270" y="628644"/>
                  <a:pt x="2411464" y="622241"/>
                  <a:pt x="2405060" y="622241"/>
                </a:cubicBezTo>
                <a:cubicBezTo>
                  <a:pt x="2411464" y="622241"/>
                  <a:pt x="2411464" y="615838"/>
                  <a:pt x="2405060" y="615838"/>
                </a:cubicBezTo>
                <a:cubicBezTo>
                  <a:pt x="2405060" y="612636"/>
                  <a:pt x="2405860" y="611435"/>
                  <a:pt x="2407261" y="611436"/>
                </a:cubicBezTo>
                <a:close/>
                <a:moveTo>
                  <a:pt x="3294488" y="605574"/>
                </a:moveTo>
                <a:lnTo>
                  <a:pt x="3298732" y="609035"/>
                </a:lnTo>
                <a:cubicBezTo>
                  <a:pt x="3297053" y="609035"/>
                  <a:pt x="3295793" y="607772"/>
                  <a:pt x="3294744" y="606088"/>
                </a:cubicBezTo>
                <a:close/>
                <a:moveTo>
                  <a:pt x="3968578" y="603430"/>
                </a:moveTo>
                <a:cubicBezTo>
                  <a:pt x="3973681" y="604231"/>
                  <a:pt x="3977083" y="607833"/>
                  <a:pt x="3977083" y="615838"/>
                </a:cubicBezTo>
                <a:cubicBezTo>
                  <a:pt x="3970278" y="615838"/>
                  <a:pt x="3970278" y="615838"/>
                  <a:pt x="3970278" y="609434"/>
                </a:cubicBezTo>
                <a:cubicBezTo>
                  <a:pt x="3963476" y="609434"/>
                  <a:pt x="3963476" y="615838"/>
                  <a:pt x="3970278" y="615838"/>
                </a:cubicBezTo>
                <a:cubicBezTo>
                  <a:pt x="3956671" y="628644"/>
                  <a:pt x="3929456" y="615838"/>
                  <a:pt x="3922654" y="628644"/>
                </a:cubicBezTo>
                <a:cubicBezTo>
                  <a:pt x="3922654" y="623842"/>
                  <a:pt x="3953271" y="601030"/>
                  <a:pt x="3968578" y="603430"/>
                </a:cubicBezTo>
                <a:close/>
                <a:moveTo>
                  <a:pt x="2942943" y="603031"/>
                </a:moveTo>
                <a:cubicBezTo>
                  <a:pt x="2942943" y="615838"/>
                  <a:pt x="2942943" y="615838"/>
                  <a:pt x="2942943" y="615838"/>
                </a:cubicBezTo>
                <a:cubicBezTo>
                  <a:pt x="2936250" y="609434"/>
                  <a:pt x="2869304" y="622241"/>
                  <a:pt x="2916164" y="609434"/>
                </a:cubicBezTo>
                <a:cubicBezTo>
                  <a:pt x="2929554" y="609434"/>
                  <a:pt x="2929554" y="596628"/>
                  <a:pt x="2942943" y="603031"/>
                </a:cubicBezTo>
                <a:close/>
                <a:moveTo>
                  <a:pt x="3916032" y="600849"/>
                </a:moveTo>
                <a:lnTo>
                  <a:pt x="3917852" y="602676"/>
                </a:lnTo>
                <a:lnTo>
                  <a:pt x="3912209" y="602109"/>
                </a:lnTo>
                <a:close/>
                <a:moveTo>
                  <a:pt x="3292016" y="600615"/>
                </a:moveTo>
                <a:lnTo>
                  <a:pt x="3294488" y="605574"/>
                </a:lnTo>
                <a:lnTo>
                  <a:pt x="3289255" y="601307"/>
                </a:lnTo>
                <a:close/>
                <a:moveTo>
                  <a:pt x="3875829" y="598453"/>
                </a:moveTo>
                <a:lnTo>
                  <a:pt x="3912209" y="602109"/>
                </a:lnTo>
                <a:lnTo>
                  <a:pt x="3897682" y="606901"/>
                </a:lnTo>
                <a:cubicBezTo>
                  <a:pt x="3877512" y="609436"/>
                  <a:pt x="3857339" y="609436"/>
                  <a:pt x="3843893" y="609436"/>
                </a:cubicBezTo>
                <a:cubicBezTo>
                  <a:pt x="3847255" y="599298"/>
                  <a:pt x="3860701" y="597608"/>
                  <a:pt x="3875829" y="598453"/>
                </a:cubicBezTo>
                <a:close/>
                <a:moveTo>
                  <a:pt x="3028896" y="596983"/>
                </a:moveTo>
                <a:cubicBezTo>
                  <a:pt x="3028896" y="624020"/>
                  <a:pt x="3042194" y="590224"/>
                  <a:pt x="3042194" y="610501"/>
                </a:cubicBezTo>
                <a:cubicBezTo>
                  <a:pt x="3035545" y="630780"/>
                  <a:pt x="2982346" y="603743"/>
                  <a:pt x="2969047" y="630780"/>
                </a:cubicBezTo>
                <a:cubicBezTo>
                  <a:pt x="2969047" y="637538"/>
                  <a:pt x="2982346" y="637538"/>
                  <a:pt x="2982346" y="637538"/>
                </a:cubicBezTo>
                <a:cubicBezTo>
                  <a:pt x="2988997" y="651057"/>
                  <a:pt x="2955748" y="637538"/>
                  <a:pt x="2955748" y="624020"/>
                </a:cubicBezTo>
                <a:cubicBezTo>
                  <a:pt x="2969047" y="624020"/>
                  <a:pt x="2975696" y="624020"/>
                  <a:pt x="2969047" y="603743"/>
                </a:cubicBezTo>
                <a:cubicBezTo>
                  <a:pt x="2988997" y="617262"/>
                  <a:pt x="3008945" y="603743"/>
                  <a:pt x="3028896" y="596983"/>
                </a:cubicBezTo>
                <a:close/>
                <a:moveTo>
                  <a:pt x="3077412" y="596628"/>
                </a:moveTo>
                <a:cubicBezTo>
                  <a:pt x="3077412" y="590224"/>
                  <a:pt x="3096622" y="603031"/>
                  <a:pt x="3096622" y="615838"/>
                </a:cubicBezTo>
                <a:cubicBezTo>
                  <a:pt x="3090218" y="615838"/>
                  <a:pt x="3083815" y="603031"/>
                  <a:pt x="3077412" y="596628"/>
                </a:cubicBezTo>
                <a:close/>
                <a:moveTo>
                  <a:pt x="3816999" y="590224"/>
                </a:moveTo>
                <a:cubicBezTo>
                  <a:pt x="3823403" y="596628"/>
                  <a:pt x="3823403" y="609434"/>
                  <a:pt x="3829806" y="609434"/>
                </a:cubicBezTo>
                <a:cubicBezTo>
                  <a:pt x="3829806" y="622241"/>
                  <a:pt x="3823403" y="622241"/>
                  <a:pt x="3816999" y="622241"/>
                </a:cubicBezTo>
                <a:cubicBezTo>
                  <a:pt x="3810596" y="603031"/>
                  <a:pt x="3816999" y="603031"/>
                  <a:pt x="3816999" y="590224"/>
                </a:cubicBezTo>
                <a:close/>
                <a:moveTo>
                  <a:pt x="3803392" y="590224"/>
                </a:moveTo>
                <a:cubicBezTo>
                  <a:pt x="3796188" y="596628"/>
                  <a:pt x="3803392" y="603031"/>
                  <a:pt x="3810596" y="603031"/>
                </a:cubicBezTo>
                <a:cubicBezTo>
                  <a:pt x="3803392" y="609434"/>
                  <a:pt x="3803392" y="628644"/>
                  <a:pt x="3788984" y="628644"/>
                </a:cubicBezTo>
                <a:cubicBezTo>
                  <a:pt x="3781780" y="609434"/>
                  <a:pt x="3796188" y="615838"/>
                  <a:pt x="3803392" y="609434"/>
                </a:cubicBezTo>
                <a:cubicBezTo>
                  <a:pt x="3796188" y="603031"/>
                  <a:pt x="3788984" y="596628"/>
                  <a:pt x="3788984" y="596628"/>
                </a:cubicBezTo>
                <a:cubicBezTo>
                  <a:pt x="3788984" y="590224"/>
                  <a:pt x="3796188" y="590224"/>
                  <a:pt x="3803392" y="590224"/>
                </a:cubicBezTo>
                <a:close/>
                <a:moveTo>
                  <a:pt x="3866584" y="565502"/>
                </a:moveTo>
                <a:cubicBezTo>
                  <a:pt x="3887596" y="563812"/>
                  <a:pt x="3907766" y="568880"/>
                  <a:pt x="3911128" y="589159"/>
                </a:cubicBezTo>
                <a:cubicBezTo>
                  <a:pt x="3931300" y="589159"/>
                  <a:pt x="3938022" y="589159"/>
                  <a:pt x="3951470" y="589159"/>
                </a:cubicBezTo>
                <a:lnTo>
                  <a:pt x="3916032" y="600849"/>
                </a:lnTo>
                <a:lnTo>
                  <a:pt x="3884234" y="568880"/>
                </a:lnTo>
                <a:cubicBezTo>
                  <a:pt x="3884234" y="589159"/>
                  <a:pt x="3843893" y="582399"/>
                  <a:pt x="3816999" y="582399"/>
                </a:cubicBezTo>
                <a:cubicBezTo>
                  <a:pt x="3823723" y="575641"/>
                  <a:pt x="3845573" y="567190"/>
                  <a:pt x="3866584" y="565502"/>
                </a:cubicBezTo>
                <a:close/>
                <a:moveTo>
                  <a:pt x="4063527" y="561410"/>
                </a:moveTo>
                <a:cubicBezTo>
                  <a:pt x="4063527" y="577420"/>
                  <a:pt x="4050721" y="569415"/>
                  <a:pt x="4037914" y="577420"/>
                </a:cubicBezTo>
                <a:cubicBezTo>
                  <a:pt x="4044317" y="561410"/>
                  <a:pt x="4050721" y="561410"/>
                  <a:pt x="4063527" y="561410"/>
                </a:cubicBezTo>
                <a:close/>
                <a:moveTo>
                  <a:pt x="3957873" y="555808"/>
                </a:moveTo>
                <a:cubicBezTo>
                  <a:pt x="3983486" y="555808"/>
                  <a:pt x="3983486" y="562610"/>
                  <a:pt x="4002696" y="569415"/>
                </a:cubicBezTo>
                <a:cubicBezTo>
                  <a:pt x="4002696" y="596630"/>
                  <a:pt x="3957873" y="542200"/>
                  <a:pt x="3964276" y="583022"/>
                </a:cubicBezTo>
                <a:cubicBezTo>
                  <a:pt x="3957873" y="576218"/>
                  <a:pt x="3951470" y="562610"/>
                  <a:pt x="3957873" y="555808"/>
                </a:cubicBezTo>
                <a:close/>
                <a:moveTo>
                  <a:pt x="4031511" y="555007"/>
                </a:moveTo>
                <a:cubicBezTo>
                  <a:pt x="4031511" y="577420"/>
                  <a:pt x="4025107" y="577420"/>
                  <a:pt x="4012300" y="577420"/>
                </a:cubicBezTo>
                <a:cubicBezTo>
                  <a:pt x="4018704" y="562477"/>
                  <a:pt x="4018704" y="555007"/>
                  <a:pt x="4031511" y="555007"/>
                </a:cubicBezTo>
                <a:close/>
                <a:moveTo>
                  <a:pt x="4127260" y="553698"/>
                </a:moveTo>
                <a:cubicBezTo>
                  <a:pt x="4133764" y="554673"/>
                  <a:pt x="4136366" y="562477"/>
                  <a:pt x="4146771" y="562477"/>
                </a:cubicBezTo>
                <a:cubicBezTo>
                  <a:pt x="4146771" y="590226"/>
                  <a:pt x="4119022" y="555541"/>
                  <a:pt x="4125959" y="576353"/>
                </a:cubicBezTo>
                <a:cubicBezTo>
                  <a:pt x="4125959" y="590226"/>
                  <a:pt x="4112086" y="576353"/>
                  <a:pt x="4112086" y="569415"/>
                </a:cubicBezTo>
                <a:cubicBezTo>
                  <a:pt x="4063527" y="576353"/>
                  <a:pt x="4098212" y="555541"/>
                  <a:pt x="4119022" y="562477"/>
                </a:cubicBezTo>
                <a:cubicBezTo>
                  <a:pt x="4119022" y="562477"/>
                  <a:pt x="4119022" y="555541"/>
                  <a:pt x="4119022" y="555541"/>
                </a:cubicBezTo>
                <a:cubicBezTo>
                  <a:pt x="4122491" y="553807"/>
                  <a:pt x="4125092" y="553373"/>
                  <a:pt x="4127260" y="553698"/>
                </a:cubicBezTo>
                <a:close/>
                <a:moveTo>
                  <a:pt x="4173985" y="550124"/>
                </a:moveTo>
                <a:cubicBezTo>
                  <a:pt x="4183590" y="549243"/>
                  <a:pt x="4194795" y="552766"/>
                  <a:pt x="4204401" y="556288"/>
                </a:cubicBezTo>
                <a:cubicBezTo>
                  <a:pt x="4197998" y="563332"/>
                  <a:pt x="4197998" y="570375"/>
                  <a:pt x="4197998" y="577420"/>
                </a:cubicBezTo>
                <a:cubicBezTo>
                  <a:pt x="4178788" y="556288"/>
                  <a:pt x="4178788" y="570375"/>
                  <a:pt x="4153174" y="570375"/>
                </a:cubicBezTo>
                <a:cubicBezTo>
                  <a:pt x="4156375" y="556288"/>
                  <a:pt x="4164379" y="551006"/>
                  <a:pt x="4173985" y="550124"/>
                </a:cubicBezTo>
                <a:close/>
                <a:moveTo>
                  <a:pt x="2184146" y="522990"/>
                </a:moveTo>
                <a:cubicBezTo>
                  <a:pt x="2170424" y="529393"/>
                  <a:pt x="2149842" y="548603"/>
                  <a:pt x="2136120" y="535797"/>
                </a:cubicBezTo>
                <a:cubicBezTo>
                  <a:pt x="2149842" y="522990"/>
                  <a:pt x="2170424" y="529393"/>
                  <a:pt x="2184146" y="522990"/>
                </a:cubicBezTo>
                <a:close/>
                <a:moveTo>
                  <a:pt x="1955761" y="516587"/>
                </a:moveTo>
                <a:cubicBezTo>
                  <a:pt x="1962697" y="516587"/>
                  <a:pt x="1962697" y="522990"/>
                  <a:pt x="1969635" y="522990"/>
                </a:cubicBezTo>
                <a:cubicBezTo>
                  <a:pt x="1962697" y="542200"/>
                  <a:pt x="1955761" y="535797"/>
                  <a:pt x="1941885" y="535797"/>
                </a:cubicBezTo>
                <a:cubicBezTo>
                  <a:pt x="1928012" y="529393"/>
                  <a:pt x="1962697" y="535797"/>
                  <a:pt x="1955761" y="516587"/>
                </a:cubicBezTo>
                <a:close/>
                <a:moveTo>
                  <a:pt x="1847971" y="510183"/>
                </a:moveTo>
                <a:cubicBezTo>
                  <a:pt x="1841033" y="516587"/>
                  <a:pt x="1847971" y="516587"/>
                  <a:pt x="1847971" y="516587"/>
                </a:cubicBezTo>
                <a:cubicBezTo>
                  <a:pt x="1834097" y="522990"/>
                  <a:pt x="1827160" y="516587"/>
                  <a:pt x="1806348" y="516587"/>
                </a:cubicBezTo>
                <a:cubicBezTo>
                  <a:pt x="1813286" y="510183"/>
                  <a:pt x="1834097" y="516587"/>
                  <a:pt x="1847971" y="510183"/>
                </a:cubicBezTo>
                <a:close/>
                <a:moveTo>
                  <a:pt x="1861576" y="508582"/>
                </a:moveTo>
                <a:cubicBezTo>
                  <a:pt x="1865578" y="508582"/>
                  <a:pt x="1870380" y="510183"/>
                  <a:pt x="1873582" y="510183"/>
                </a:cubicBezTo>
                <a:cubicBezTo>
                  <a:pt x="1873582" y="510183"/>
                  <a:pt x="1867179" y="516587"/>
                  <a:pt x="1873582" y="516587"/>
                </a:cubicBezTo>
                <a:cubicBezTo>
                  <a:pt x="1867179" y="529393"/>
                  <a:pt x="1867179" y="510183"/>
                  <a:pt x="1854372" y="516587"/>
                </a:cubicBezTo>
                <a:cubicBezTo>
                  <a:pt x="1854372" y="510183"/>
                  <a:pt x="1857573" y="508582"/>
                  <a:pt x="1861576" y="508582"/>
                </a:cubicBezTo>
                <a:close/>
                <a:moveTo>
                  <a:pt x="1854374" y="488410"/>
                </a:moveTo>
                <a:cubicBezTo>
                  <a:pt x="1834202" y="509542"/>
                  <a:pt x="1807308" y="488410"/>
                  <a:pt x="1787138" y="516587"/>
                </a:cubicBezTo>
                <a:cubicBezTo>
                  <a:pt x="1800584" y="481367"/>
                  <a:pt x="1827480" y="495455"/>
                  <a:pt x="1854374" y="488410"/>
                </a:cubicBezTo>
                <a:close/>
                <a:moveTo>
                  <a:pt x="2157891" y="487771"/>
                </a:moveTo>
                <a:cubicBezTo>
                  <a:pt x="2164936" y="494632"/>
                  <a:pt x="2164936" y="501493"/>
                  <a:pt x="2164936" y="515213"/>
                </a:cubicBezTo>
                <a:cubicBezTo>
                  <a:pt x="2150848" y="508352"/>
                  <a:pt x="2129716" y="535797"/>
                  <a:pt x="2129716" y="501493"/>
                </a:cubicBezTo>
                <a:cubicBezTo>
                  <a:pt x="2143804" y="508352"/>
                  <a:pt x="2157891" y="522074"/>
                  <a:pt x="2157891" y="487771"/>
                </a:cubicBezTo>
                <a:close/>
                <a:moveTo>
                  <a:pt x="2613170" y="481367"/>
                </a:moveTo>
                <a:cubicBezTo>
                  <a:pt x="2613170" y="503780"/>
                  <a:pt x="2613170" y="503780"/>
                  <a:pt x="2613170" y="503780"/>
                </a:cubicBezTo>
                <a:cubicBezTo>
                  <a:pt x="2613170" y="496310"/>
                  <a:pt x="2600363" y="503780"/>
                  <a:pt x="2587557" y="503780"/>
                </a:cubicBezTo>
                <a:cubicBezTo>
                  <a:pt x="2593960" y="481367"/>
                  <a:pt x="2606767" y="488838"/>
                  <a:pt x="2613170" y="481367"/>
                </a:cubicBezTo>
                <a:close/>
                <a:moveTo>
                  <a:pt x="2697477" y="474364"/>
                </a:moveTo>
                <a:cubicBezTo>
                  <a:pt x="2701015" y="473363"/>
                  <a:pt x="2704874" y="473363"/>
                  <a:pt x="2708305" y="474964"/>
                </a:cubicBezTo>
                <a:cubicBezTo>
                  <a:pt x="2722027" y="487771"/>
                  <a:pt x="2680862" y="474964"/>
                  <a:pt x="2694582" y="494174"/>
                </a:cubicBezTo>
                <a:cubicBezTo>
                  <a:pt x="2679146" y="489372"/>
                  <a:pt x="2686864" y="477365"/>
                  <a:pt x="2697477" y="474364"/>
                </a:cubicBezTo>
                <a:close/>
                <a:moveTo>
                  <a:pt x="1842366" y="444549"/>
                </a:moveTo>
                <a:cubicBezTo>
                  <a:pt x="1849570" y="444549"/>
                  <a:pt x="1857573" y="446148"/>
                  <a:pt x="1860776" y="449351"/>
                </a:cubicBezTo>
                <a:cubicBezTo>
                  <a:pt x="1860776" y="462157"/>
                  <a:pt x="1835162" y="455754"/>
                  <a:pt x="1828759" y="449351"/>
                </a:cubicBezTo>
                <a:cubicBezTo>
                  <a:pt x="1828759" y="446148"/>
                  <a:pt x="1835162" y="444549"/>
                  <a:pt x="1842366" y="444549"/>
                </a:cubicBezTo>
                <a:close/>
                <a:moveTo>
                  <a:pt x="1807149" y="438946"/>
                </a:moveTo>
                <a:cubicBezTo>
                  <a:pt x="1811150" y="438145"/>
                  <a:pt x="1815952" y="439745"/>
                  <a:pt x="1819155" y="442947"/>
                </a:cubicBezTo>
                <a:cubicBezTo>
                  <a:pt x="1819155" y="455754"/>
                  <a:pt x="1799945" y="481367"/>
                  <a:pt x="1799945" y="462157"/>
                </a:cubicBezTo>
                <a:lnTo>
                  <a:pt x="1806348" y="462157"/>
                </a:lnTo>
                <a:cubicBezTo>
                  <a:pt x="1812752" y="449351"/>
                  <a:pt x="1806348" y="449351"/>
                  <a:pt x="1799945" y="449351"/>
                </a:cubicBezTo>
                <a:cubicBezTo>
                  <a:pt x="1799945" y="442947"/>
                  <a:pt x="1803146" y="439745"/>
                  <a:pt x="1807149" y="438946"/>
                </a:cubicBezTo>
                <a:close/>
                <a:moveTo>
                  <a:pt x="2835161" y="425714"/>
                </a:moveTo>
                <a:cubicBezTo>
                  <a:pt x="2844591" y="426390"/>
                  <a:pt x="2858899" y="433144"/>
                  <a:pt x="2869304" y="427741"/>
                </a:cubicBezTo>
                <a:cubicBezTo>
                  <a:pt x="2855430" y="449353"/>
                  <a:pt x="2841555" y="434945"/>
                  <a:pt x="2827681" y="427741"/>
                </a:cubicBezTo>
                <a:cubicBezTo>
                  <a:pt x="2829416" y="425940"/>
                  <a:pt x="2832017" y="425489"/>
                  <a:pt x="2835161" y="425714"/>
                </a:cubicBezTo>
                <a:close/>
                <a:moveTo>
                  <a:pt x="3022984" y="414133"/>
                </a:moveTo>
                <a:cubicBezTo>
                  <a:pt x="3029845" y="407730"/>
                  <a:pt x="3057288" y="420536"/>
                  <a:pt x="3071010" y="420536"/>
                </a:cubicBezTo>
                <a:cubicBezTo>
                  <a:pt x="3064149" y="426940"/>
                  <a:pt x="3036707" y="414133"/>
                  <a:pt x="3022984" y="414133"/>
                </a:cubicBezTo>
                <a:close/>
                <a:moveTo>
                  <a:pt x="2710570" y="412792"/>
                </a:moveTo>
                <a:cubicBezTo>
                  <a:pt x="2714422" y="413453"/>
                  <a:pt x="2717223" y="420056"/>
                  <a:pt x="2728430" y="414772"/>
                </a:cubicBezTo>
                <a:cubicBezTo>
                  <a:pt x="2728430" y="442949"/>
                  <a:pt x="2713488" y="414772"/>
                  <a:pt x="2706018" y="428862"/>
                </a:cubicBezTo>
                <a:cubicBezTo>
                  <a:pt x="2706018" y="414772"/>
                  <a:pt x="2706018" y="414772"/>
                  <a:pt x="2706018" y="414772"/>
                </a:cubicBezTo>
                <a:cubicBezTo>
                  <a:pt x="2707885" y="413012"/>
                  <a:pt x="2709286" y="412572"/>
                  <a:pt x="2710570" y="412792"/>
                </a:cubicBezTo>
                <a:close/>
                <a:moveTo>
                  <a:pt x="2930137" y="407730"/>
                </a:moveTo>
                <a:cubicBezTo>
                  <a:pt x="2923092" y="420536"/>
                  <a:pt x="2909005" y="420536"/>
                  <a:pt x="2894917" y="414133"/>
                </a:cubicBezTo>
                <a:cubicBezTo>
                  <a:pt x="2901960" y="401326"/>
                  <a:pt x="2916049" y="414133"/>
                  <a:pt x="2930137" y="407730"/>
                </a:cubicBezTo>
                <a:close/>
                <a:moveTo>
                  <a:pt x="2824478" y="398124"/>
                </a:moveTo>
                <a:cubicBezTo>
                  <a:pt x="2827681" y="396524"/>
                  <a:pt x="2830882" y="398124"/>
                  <a:pt x="2834084" y="407730"/>
                </a:cubicBezTo>
                <a:cubicBezTo>
                  <a:pt x="2827681" y="407730"/>
                  <a:pt x="2821278" y="426940"/>
                  <a:pt x="2814874" y="407730"/>
                </a:cubicBezTo>
                <a:cubicBezTo>
                  <a:pt x="2818075" y="404527"/>
                  <a:pt x="2821278" y="399725"/>
                  <a:pt x="2824478" y="398124"/>
                </a:cubicBezTo>
                <a:close/>
                <a:moveTo>
                  <a:pt x="1443858" y="395924"/>
                </a:moveTo>
                <a:cubicBezTo>
                  <a:pt x="1445959" y="395323"/>
                  <a:pt x="1448160" y="395724"/>
                  <a:pt x="1450161" y="396524"/>
                </a:cubicBezTo>
                <a:cubicBezTo>
                  <a:pt x="1454162" y="398124"/>
                  <a:pt x="1457365" y="401326"/>
                  <a:pt x="1457365" y="401326"/>
                </a:cubicBezTo>
                <a:cubicBezTo>
                  <a:pt x="1457365" y="414133"/>
                  <a:pt x="1457365" y="414133"/>
                  <a:pt x="1457365" y="414133"/>
                </a:cubicBezTo>
                <a:cubicBezTo>
                  <a:pt x="1444558" y="420536"/>
                  <a:pt x="1450962" y="394923"/>
                  <a:pt x="1438155" y="401326"/>
                </a:cubicBezTo>
                <a:cubicBezTo>
                  <a:pt x="1439755" y="398125"/>
                  <a:pt x="1441756" y="396524"/>
                  <a:pt x="1443858" y="395924"/>
                </a:cubicBezTo>
                <a:close/>
                <a:moveTo>
                  <a:pt x="2452286" y="394923"/>
                </a:moveTo>
                <a:cubicBezTo>
                  <a:pt x="2459490" y="394923"/>
                  <a:pt x="2459490" y="394923"/>
                  <a:pt x="2459490" y="394923"/>
                </a:cubicBezTo>
                <a:cubicBezTo>
                  <a:pt x="2459490" y="401326"/>
                  <a:pt x="2459490" y="401326"/>
                  <a:pt x="2459490" y="401326"/>
                </a:cubicBezTo>
                <a:cubicBezTo>
                  <a:pt x="2452286" y="407730"/>
                  <a:pt x="2445082" y="420536"/>
                  <a:pt x="2430674" y="420536"/>
                </a:cubicBezTo>
                <a:cubicBezTo>
                  <a:pt x="2430674" y="407730"/>
                  <a:pt x="2445082" y="420536"/>
                  <a:pt x="2452286" y="394923"/>
                </a:cubicBezTo>
                <a:close/>
                <a:moveTo>
                  <a:pt x="2648688" y="394122"/>
                </a:moveTo>
                <a:cubicBezTo>
                  <a:pt x="2653191" y="393322"/>
                  <a:pt x="2660395" y="394923"/>
                  <a:pt x="2667599" y="394923"/>
                </a:cubicBezTo>
                <a:cubicBezTo>
                  <a:pt x="2667599" y="394923"/>
                  <a:pt x="2660395" y="394923"/>
                  <a:pt x="2660395" y="394923"/>
                </a:cubicBezTo>
                <a:cubicBezTo>
                  <a:pt x="2653191" y="401326"/>
                  <a:pt x="2660395" y="401326"/>
                  <a:pt x="2660395" y="401326"/>
                </a:cubicBezTo>
                <a:cubicBezTo>
                  <a:pt x="2660395" y="407730"/>
                  <a:pt x="2653191" y="407730"/>
                  <a:pt x="2645987" y="407730"/>
                </a:cubicBezTo>
                <a:cubicBezTo>
                  <a:pt x="2642385" y="398124"/>
                  <a:pt x="2644186" y="394923"/>
                  <a:pt x="2648688" y="394122"/>
                </a:cubicBezTo>
                <a:close/>
                <a:moveTo>
                  <a:pt x="2795664" y="382116"/>
                </a:moveTo>
                <a:cubicBezTo>
                  <a:pt x="2802068" y="382116"/>
                  <a:pt x="2802068" y="388520"/>
                  <a:pt x="2808471" y="382116"/>
                </a:cubicBezTo>
                <a:cubicBezTo>
                  <a:pt x="2808471" y="401326"/>
                  <a:pt x="2808471" y="401326"/>
                  <a:pt x="2808471" y="401326"/>
                </a:cubicBezTo>
                <a:cubicBezTo>
                  <a:pt x="2802068" y="394923"/>
                  <a:pt x="2789261" y="394923"/>
                  <a:pt x="2795664" y="382116"/>
                </a:cubicBezTo>
                <a:close/>
                <a:moveTo>
                  <a:pt x="2142523" y="382116"/>
                </a:moveTo>
                <a:cubicBezTo>
                  <a:pt x="2142523" y="401326"/>
                  <a:pt x="2142523" y="401326"/>
                  <a:pt x="2142523" y="401326"/>
                </a:cubicBezTo>
                <a:cubicBezTo>
                  <a:pt x="2142523" y="388520"/>
                  <a:pt x="2123313" y="382116"/>
                  <a:pt x="2136120" y="394923"/>
                </a:cubicBezTo>
                <a:cubicBezTo>
                  <a:pt x="2129716" y="414133"/>
                  <a:pt x="2123313" y="388520"/>
                  <a:pt x="2116910" y="388520"/>
                </a:cubicBezTo>
                <a:cubicBezTo>
                  <a:pt x="2123313" y="382116"/>
                  <a:pt x="2129716" y="382116"/>
                  <a:pt x="2142523" y="382116"/>
                </a:cubicBezTo>
                <a:close/>
                <a:moveTo>
                  <a:pt x="1940819" y="382116"/>
                </a:moveTo>
                <a:cubicBezTo>
                  <a:pt x="1934415" y="394923"/>
                  <a:pt x="1928012" y="394923"/>
                  <a:pt x="1915205" y="394923"/>
                </a:cubicBezTo>
                <a:cubicBezTo>
                  <a:pt x="1928012" y="388520"/>
                  <a:pt x="1928012" y="375713"/>
                  <a:pt x="1940819" y="382116"/>
                </a:cubicBezTo>
                <a:close/>
                <a:moveTo>
                  <a:pt x="1982940" y="371169"/>
                </a:moveTo>
                <a:cubicBezTo>
                  <a:pt x="1991644" y="371830"/>
                  <a:pt x="2004851" y="378433"/>
                  <a:pt x="2014456" y="373150"/>
                </a:cubicBezTo>
                <a:cubicBezTo>
                  <a:pt x="2014456" y="373150"/>
                  <a:pt x="2014456" y="380194"/>
                  <a:pt x="2014456" y="380194"/>
                </a:cubicBezTo>
                <a:cubicBezTo>
                  <a:pt x="2001649" y="401326"/>
                  <a:pt x="1988843" y="387239"/>
                  <a:pt x="1976036" y="373150"/>
                </a:cubicBezTo>
                <a:cubicBezTo>
                  <a:pt x="1977637" y="371389"/>
                  <a:pt x="1980038" y="370949"/>
                  <a:pt x="1982940" y="371169"/>
                </a:cubicBezTo>
                <a:close/>
                <a:moveTo>
                  <a:pt x="1651067" y="362985"/>
                </a:moveTo>
                <a:cubicBezTo>
                  <a:pt x="1654269" y="363866"/>
                  <a:pt x="1659071" y="367388"/>
                  <a:pt x="1665474" y="367388"/>
                </a:cubicBezTo>
                <a:cubicBezTo>
                  <a:pt x="1665474" y="381475"/>
                  <a:pt x="1652668" y="367388"/>
                  <a:pt x="1652668" y="388520"/>
                </a:cubicBezTo>
                <a:cubicBezTo>
                  <a:pt x="1646265" y="388520"/>
                  <a:pt x="1652668" y="374432"/>
                  <a:pt x="1646265" y="374432"/>
                </a:cubicBezTo>
                <a:cubicBezTo>
                  <a:pt x="1646265" y="363866"/>
                  <a:pt x="1647866" y="362106"/>
                  <a:pt x="1651067" y="362985"/>
                </a:cubicBezTo>
                <a:close/>
                <a:moveTo>
                  <a:pt x="1613521" y="362436"/>
                </a:moveTo>
                <a:cubicBezTo>
                  <a:pt x="1615097" y="362326"/>
                  <a:pt x="1617349" y="363426"/>
                  <a:pt x="1620050" y="364746"/>
                </a:cubicBezTo>
                <a:cubicBezTo>
                  <a:pt x="1625453" y="367388"/>
                  <a:pt x="1632657" y="370909"/>
                  <a:pt x="1639861" y="367388"/>
                </a:cubicBezTo>
                <a:cubicBezTo>
                  <a:pt x="1639861" y="388520"/>
                  <a:pt x="1618249" y="367388"/>
                  <a:pt x="1611045" y="367388"/>
                </a:cubicBezTo>
                <a:cubicBezTo>
                  <a:pt x="1611045" y="363866"/>
                  <a:pt x="1611945" y="362546"/>
                  <a:pt x="1613521" y="362436"/>
                </a:cubicBezTo>
                <a:close/>
                <a:moveTo>
                  <a:pt x="2178351" y="359994"/>
                </a:moveTo>
                <a:cubicBezTo>
                  <a:pt x="2272268" y="359994"/>
                  <a:pt x="2346059" y="366690"/>
                  <a:pt x="2446683" y="359994"/>
                </a:cubicBezTo>
                <a:cubicBezTo>
                  <a:pt x="2439975" y="380077"/>
                  <a:pt x="2413142" y="359994"/>
                  <a:pt x="2406434" y="366690"/>
                </a:cubicBezTo>
                <a:cubicBezTo>
                  <a:pt x="2413142" y="380077"/>
                  <a:pt x="2419849" y="380077"/>
                  <a:pt x="2433265" y="380077"/>
                </a:cubicBezTo>
                <a:cubicBezTo>
                  <a:pt x="2426557" y="380077"/>
                  <a:pt x="2426557" y="393467"/>
                  <a:pt x="2433265" y="393467"/>
                </a:cubicBezTo>
                <a:cubicBezTo>
                  <a:pt x="2413142" y="420246"/>
                  <a:pt x="2399726" y="380077"/>
                  <a:pt x="2372892" y="393467"/>
                </a:cubicBezTo>
                <a:cubicBezTo>
                  <a:pt x="2393016" y="400161"/>
                  <a:pt x="2393016" y="413550"/>
                  <a:pt x="2419849" y="413550"/>
                </a:cubicBezTo>
                <a:cubicBezTo>
                  <a:pt x="2386308" y="426940"/>
                  <a:pt x="2359474" y="426940"/>
                  <a:pt x="2325933" y="406857"/>
                </a:cubicBezTo>
                <a:cubicBezTo>
                  <a:pt x="2346059" y="426940"/>
                  <a:pt x="2312517" y="406857"/>
                  <a:pt x="2305809" y="420246"/>
                </a:cubicBezTo>
                <a:cubicBezTo>
                  <a:pt x="2299101" y="413550"/>
                  <a:pt x="2319225" y="413550"/>
                  <a:pt x="2305809" y="400161"/>
                </a:cubicBezTo>
                <a:cubicBezTo>
                  <a:pt x="2305809" y="400161"/>
                  <a:pt x="2305809" y="400161"/>
                  <a:pt x="2292392" y="420246"/>
                </a:cubicBezTo>
                <a:cubicBezTo>
                  <a:pt x="2278976" y="393467"/>
                  <a:pt x="2252142" y="406857"/>
                  <a:pt x="2232019" y="406857"/>
                </a:cubicBezTo>
                <a:cubicBezTo>
                  <a:pt x="2238726" y="366690"/>
                  <a:pt x="2278976" y="400161"/>
                  <a:pt x="2292392" y="386773"/>
                </a:cubicBezTo>
                <a:cubicBezTo>
                  <a:pt x="2278976" y="353300"/>
                  <a:pt x="2238726" y="393467"/>
                  <a:pt x="2218601" y="373384"/>
                </a:cubicBezTo>
                <a:cubicBezTo>
                  <a:pt x="2205185" y="373384"/>
                  <a:pt x="2218601" y="393467"/>
                  <a:pt x="2211893" y="406857"/>
                </a:cubicBezTo>
                <a:cubicBezTo>
                  <a:pt x="2198477" y="400161"/>
                  <a:pt x="2185059" y="386773"/>
                  <a:pt x="2178351" y="406857"/>
                </a:cubicBezTo>
                <a:cubicBezTo>
                  <a:pt x="2164936" y="393467"/>
                  <a:pt x="2191769" y="386773"/>
                  <a:pt x="2205185" y="386773"/>
                </a:cubicBezTo>
                <a:cubicBezTo>
                  <a:pt x="2205185" y="380077"/>
                  <a:pt x="2198477" y="386773"/>
                  <a:pt x="2198477" y="380077"/>
                </a:cubicBezTo>
                <a:cubicBezTo>
                  <a:pt x="2198477" y="380077"/>
                  <a:pt x="2198477" y="380077"/>
                  <a:pt x="2205185" y="380077"/>
                </a:cubicBezTo>
                <a:cubicBezTo>
                  <a:pt x="2198477" y="366690"/>
                  <a:pt x="2185059" y="366690"/>
                  <a:pt x="2178351" y="359994"/>
                </a:cubicBezTo>
                <a:close/>
                <a:moveTo>
                  <a:pt x="1557818" y="353835"/>
                </a:moveTo>
                <a:cubicBezTo>
                  <a:pt x="1544210" y="374646"/>
                  <a:pt x="1591837" y="374646"/>
                  <a:pt x="1578230" y="353835"/>
                </a:cubicBezTo>
                <a:cubicBezTo>
                  <a:pt x="1591837" y="346897"/>
                  <a:pt x="1585032" y="374646"/>
                  <a:pt x="1591837" y="367708"/>
                </a:cubicBezTo>
                <a:cubicBezTo>
                  <a:pt x="1585032" y="381582"/>
                  <a:pt x="1544210" y="388520"/>
                  <a:pt x="1537408" y="374646"/>
                </a:cubicBezTo>
                <a:cubicBezTo>
                  <a:pt x="1537408" y="360771"/>
                  <a:pt x="1551015" y="360771"/>
                  <a:pt x="1557818" y="353835"/>
                </a:cubicBezTo>
                <a:close/>
                <a:moveTo>
                  <a:pt x="1390130" y="346897"/>
                </a:moveTo>
                <a:cubicBezTo>
                  <a:pt x="1390130" y="375713"/>
                  <a:pt x="1370921" y="354101"/>
                  <a:pt x="1358114" y="368509"/>
                </a:cubicBezTo>
                <a:cubicBezTo>
                  <a:pt x="1358114" y="346897"/>
                  <a:pt x="1383727" y="361305"/>
                  <a:pt x="1390130" y="346897"/>
                </a:cubicBezTo>
                <a:close/>
                <a:moveTo>
                  <a:pt x="1640662" y="304276"/>
                </a:moveTo>
                <a:cubicBezTo>
                  <a:pt x="1647866" y="306878"/>
                  <a:pt x="1655868" y="313815"/>
                  <a:pt x="1659071" y="313815"/>
                </a:cubicBezTo>
                <a:cubicBezTo>
                  <a:pt x="1652668" y="327689"/>
                  <a:pt x="1639861" y="306878"/>
                  <a:pt x="1627055" y="320751"/>
                </a:cubicBezTo>
                <a:cubicBezTo>
                  <a:pt x="1627055" y="303409"/>
                  <a:pt x="1633458" y="301674"/>
                  <a:pt x="1640662" y="304276"/>
                </a:cubicBezTo>
                <a:close/>
                <a:moveTo>
                  <a:pt x="1644663" y="264454"/>
                </a:moveTo>
                <a:cubicBezTo>
                  <a:pt x="1649465" y="265255"/>
                  <a:pt x="1652668" y="270057"/>
                  <a:pt x="1652668" y="279663"/>
                </a:cubicBezTo>
                <a:cubicBezTo>
                  <a:pt x="1646265" y="273259"/>
                  <a:pt x="1633458" y="279663"/>
                  <a:pt x="1627055" y="273259"/>
                </a:cubicBezTo>
                <a:cubicBezTo>
                  <a:pt x="1633458" y="266856"/>
                  <a:pt x="1639861" y="263653"/>
                  <a:pt x="1644663" y="264454"/>
                </a:cubicBezTo>
                <a:close/>
                <a:moveTo>
                  <a:pt x="1358114" y="231637"/>
                </a:moveTo>
                <a:lnTo>
                  <a:pt x="1377324" y="231637"/>
                </a:lnTo>
                <a:cubicBezTo>
                  <a:pt x="1377324" y="246579"/>
                  <a:pt x="1377324" y="246579"/>
                  <a:pt x="1377324" y="246579"/>
                </a:cubicBezTo>
                <a:cubicBezTo>
                  <a:pt x="1377324" y="231637"/>
                  <a:pt x="1358114" y="254049"/>
                  <a:pt x="1358114" y="231637"/>
                </a:cubicBezTo>
                <a:close/>
                <a:moveTo>
                  <a:pt x="435515" y="150313"/>
                </a:moveTo>
                <a:lnTo>
                  <a:pt x="434763" y="150975"/>
                </a:lnTo>
                <a:cubicBezTo>
                  <a:pt x="432244" y="154343"/>
                  <a:pt x="430566" y="157711"/>
                  <a:pt x="430566" y="150975"/>
                </a:cubicBezTo>
                <a:close/>
                <a:moveTo>
                  <a:pt x="439067" y="147187"/>
                </a:moveTo>
                <a:lnTo>
                  <a:pt x="442008" y="149446"/>
                </a:lnTo>
                <a:lnTo>
                  <a:pt x="435515" y="150313"/>
                </a:lnTo>
                <a:close/>
                <a:moveTo>
                  <a:pt x="672379" y="124030"/>
                </a:moveTo>
                <a:cubicBezTo>
                  <a:pt x="665661" y="137502"/>
                  <a:pt x="658945" y="144239"/>
                  <a:pt x="645511" y="150975"/>
                </a:cubicBezTo>
                <a:cubicBezTo>
                  <a:pt x="638793" y="137502"/>
                  <a:pt x="632075" y="150975"/>
                  <a:pt x="625359" y="150975"/>
                </a:cubicBezTo>
                <a:cubicBezTo>
                  <a:pt x="632075" y="124030"/>
                  <a:pt x="658945" y="130766"/>
                  <a:pt x="672379" y="124030"/>
                </a:cubicBezTo>
                <a:close/>
                <a:moveTo>
                  <a:pt x="591773" y="124030"/>
                </a:moveTo>
                <a:cubicBezTo>
                  <a:pt x="598491" y="130766"/>
                  <a:pt x="611925" y="150975"/>
                  <a:pt x="598491" y="164447"/>
                </a:cubicBezTo>
                <a:cubicBezTo>
                  <a:pt x="598491" y="144239"/>
                  <a:pt x="585057" y="144239"/>
                  <a:pt x="591773" y="124030"/>
                </a:cubicBezTo>
                <a:close/>
                <a:moveTo>
                  <a:pt x="1129756" y="121981"/>
                </a:moveTo>
                <a:cubicBezTo>
                  <a:pt x="1135919" y="121180"/>
                  <a:pt x="1142962" y="122780"/>
                  <a:pt x="1150006" y="125982"/>
                </a:cubicBezTo>
                <a:cubicBezTo>
                  <a:pt x="1142962" y="132386"/>
                  <a:pt x="1121829" y="125982"/>
                  <a:pt x="1114787" y="132386"/>
                </a:cubicBezTo>
                <a:cubicBezTo>
                  <a:pt x="1118308" y="125982"/>
                  <a:pt x="1123592" y="122780"/>
                  <a:pt x="1129756" y="121981"/>
                </a:cubicBezTo>
                <a:close/>
                <a:moveTo>
                  <a:pt x="323974" y="104028"/>
                </a:moveTo>
                <a:cubicBezTo>
                  <a:pt x="316930" y="145192"/>
                  <a:pt x="302842" y="104028"/>
                  <a:pt x="288755" y="117748"/>
                </a:cubicBezTo>
                <a:cubicBezTo>
                  <a:pt x="288755" y="97166"/>
                  <a:pt x="309887" y="110889"/>
                  <a:pt x="323974" y="104028"/>
                </a:cubicBezTo>
                <a:close/>
                <a:moveTo>
                  <a:pt x="0" y="28624"/>
                </a:moveTo>
                <a:lnTo>
                  <a:pt x="781" y="31408"/>
                </a:lnTo>
                <a:cubicBezTo>
                  <a:pt x="1935" y="31829"/>
                  <a:pt x="4034" y="31408"/>
                  <a:pt x="7393" y="29724"/>
                </a:cubicBezTo>
                <a:cubicBezTo>
                  <a:pt x="7393" y="36461"/>
                  <a:pt x="677" y="43197"/>
                  <a:pt x="677" y="49933"/>
                </a:cubicBezTo>
                <a:cubicBezTo>
                  <a:pt x="7393" y="49933"/>
                  <a:pt x="7393" y="49933"/>
                  <a:pt x="20827" y="56669"/>
                </a:cubicBezTo>
                <a:cubicBezTo>
                  <a:pt x="27545" y="56669"/>
                  <a:pt x="20827" y="36461"/>
                  <a:pt x="27545" y="36461"/>
                </a:cubicBezTo>
                <a:cubicBezTo>
                  <a:pt x="40979" y="36461"/>
                  <a:pt x="40979" y="49933"/>
                  <a:pt x="40979" y="70141"/>
                </a:cubicBezTo>
                <a:cubicBezTo>
                  <a:pt x="54412" y="56669"/>
                  <a:pt x="47696" y="70141"/>
                  <a:pt x="54412" y="76877"/>
                </a:cubicBezTo>
                <a:cubicBezTo>
                  <a:pt x="61130" y="83613"/>
                  <a:pt x="61130" y="49933"/>
                  <a:pt x="54412" y="56669"/>
                </a:cubicBezTo>
                <a:cubicBezTo>
                  <a:pt x="67846" y="63405"/>
                  <a:pt x="94714" y="56669"/>
                  <a:pt x="108148" y="43197"/>
                </a:cubicBezTo>
                <a:cubicBezTo>
                  <a:pt x="94714" y="63405"/>
                  <a:pt x="141734" y="56669"/>
                  <a:pt x="121582" y="70141"/>
                </a:cubicBezTo>
                <a:cubicBezTo>
                  <a:pt x="168602" y="76877"/>
                  <a:pt x="195470" y="76877"/>
                  <a:pt x="229055" y="103822"/>
                </a:cubicBezTo>
                <a:cubicBezTo>
                  <a:pt x="242490" y="97086"/>
                  <a:pt x="229055" y="97086"/>
                  <a:pt x="235771" y="83613"/>
                </a:cubicBezTo>
                <a:cubicBezTo>
                  <a:pt x="249205" y="103822"/>
                  <a:pt x="282791" y="103822"/>
                  <a:pt x="282791" y="137502"/>
                </a:cubicBezTo>
                <a:cubicBezTo>
                  <a:pt x="309659" y="137502"/>
                  <a:pt x="323093" y="137502"/>
                  <a:pt x="336527" y="130766"/>
                </a:cubicBezTo>
                <a:cubicBezTo>
                  <a:pt x="336527" y="124030"/>
                  <a:pt x="336527" y="124030"/>
                  <a:pt x="329811" y="124030"/>
                </a:cubicBezTo>
                <a:cubicBezTo>
                  <a:pt x="336527" y="103822"/>
                  <a:pt x="343245" y="137502"/>
                  <a:pt x="349961" y="144239"/>
                </a:cubicBezTo>
                <a:cubicBezTo>
                  <a:pt x="376828" y="137502"/>
                  <a:pt x="396981" y="150975"/>
                  <a:pt x="417132" y="130766"/>
                </a:cubicBezTo>
                <a:cubicBezTo>
                  <a:pt x="417132" y="150975"/>
                  <a:pt x="430566" y="150975"/>
                  <a:pt x="430566" y="164447"/>
                </a:cubicBezTo>
                <a:cubicBezTo>
                  <a:pt x="437282" y="157711"/>
                  <a:pt x="444000" y="157711"/>
                  <a:pt x="444000" y="150975"/>
                </a:cubicBezTo>
                <a:lnTo>
                  <a:pt x="442008" y="149446"/>
                </a:lnTo>
                <a:lnTo>
                  <a:pt x="480944" y="144239"/>
                </a:lnTo>
                <a:cubicBezTo>
                  <a:pt x="499416" y="140870"/>
                  <a:pt x="517888" y="134134"/>
                  <a:pt x="531322" y="117294"/>
                </a:cubicBezTo>
                <a:cubicBezTo>
                  <a:pt x="538038" y="124030"/>
                  <a:pt x="531322" y="130766"/>
                  <a:pt x="531322" y="144239"/>
                </a:cubicBezTo>
                <a:cubicBezTo>
                  <a:pt x="551472" y="137502"/>
                  <a:pt x="551472" y="117294"/>
                  <a:pt x="571623" y="117294"/>
                </a:cubicBezTo>
                <a:cubicBezTo>
                  <a:pt x="564906" y="130766"/>
                  <a:pt x="551472" y="137502"/>
                  <a:pt x="551472" y="150975"/>
                </a:cubicBezTo>
                <a:cubicBezTo>
                  <a:pt x="564906" y="150975"/>
                  <a:pt x="564906" y="177921"/>
                  <a:pt x="585057" y="171183"/>
                </a:cubicBezTo>
                <a:cubicBezTo>
                  <a:pt x="591773" y="171183"/>
                  <a:pt x="578339" y="157711"/>
                  <a:pt x="598491" y="164447"/>
                </a:cubicBezTo>
                <a:cubicBezTo>
                  <a:pt x="611925" y="157711"/>
                  <a:pt x="611925" y="164447"/>
                  <a:pt x="611925" y="171183"/>
                </a:cubicBezTo>
                <a:cubicBezTo>
                  <a:pt x="618641" y="164447"/>
                  <a:pt x="632075" y="157711"/>
                  <a:pt x="645511" y="150975"/>
                </a:cubicBezTo>
                <a:cubicBezTo>
                  <a:pt x="652227" y="164447"/>
                  <a:pt x="665661" y="157711"/>
                  <a:pt x="672379" y="157711"/>
                </a:cubicBezTo>
                <a:cubicBezTo>
                  <a:pt x="672379" y="157711"/>
                  <a:pt x="665661" y="164447"/>
                  <a:pt x="665661" y="171183"/>
                </a:cubicBezTo>
                <a:cubicBezTo>
                  <a:pt x="692529" y="164447"/>
                  <a:pt x="699247" y="171183"/>
                  <a:pt x="726114" y="157711"/>
                </a:cubicBezTo>
                <a:cubicBezTo>
                  <a:pt x="726114" y="157711"/>
                  <a:pt x="726114" y="157711"/>
                  <a:pt x="739548" y="177921"/>
                </a:cubicBezTo>
                <a:cubicBezTo>
                  <a:pt x="746264" y="171183"/>
                  <a:pt x="746264" y="164447"/>
                  <a:pt x="759698" y="177921"/>
                </a:cubicBezTo>
                <a:cubicBezTo>
                  <a:pt x="759698" y="171183"/>
                  <a:pt x="766416" y="171183"/>
                  <a:pt x="766416" y="164447"/>
                </a:cubicBezTo>
                <a:cubicBezTo>
                  <a:pt x="766416" y="150975"/>
                  <a:pt x="752982" y="164447"/>
                  <a:pt x="746264" y="157711"/>
                </a:cubicBezTo>
                <a:cubicBezTo>
                  <a:pt x="746264" y="144239"/>
                  <a:pt x="773134" y="150975"/>
                  <a:pt x="773134" y="157711"/>
                </a:cubicBezTo>
                <a:cubicBezTo>
                  <a:pt x="773134" y="144239"/>
                  <a:pt x="793284" y="157711"/>
                  <a:pt x="806718" y="137502"/>
                </a:cubicBezTo>
                <a:cubicBezTo>
                  <a:pt x="806718" y="144239"/>
                  <a:pt x="800002" y="144239"/>
                  <a:pt x="800002" y="144239"/>
                </a:cubicBezTo>
                <a:cubicBezTo>
                  <a:pt x="847020" y="157711"/>
                  <a:pt x="914192" y="103822"/>
                  <a:pt x="961209" y="130766"/>
                </a:cubicBezTo>
                <a:cubicBezTo>
                  <a:pt x="967927" y="124030"/>
                  <a:pt x="974643" y="117294"/>
                  <a:pt x="988077" y="117294"/>
                </a:cubicBezTo>
                <a:cubicBezTo>
                  <a:pt x="994795" y="124030"/>
                  <a:pt x="994795" y="130766"/>
                  <a:pt x="994795" y="137502"/>
                </a:cubicBezTo>
                <a:cubicBezTo>
                  <a:pt x="1001511" y="137502"/>
                  <a:pt x="1008229" y="137502"/>
                  <a:pt x="1008229" y="144239"/>
                </a:cubicBezTo>
                <a:cubicBezTo>
                  <a:pt x="1014947" y="144239"/>
                  <a:pt x="1028381" y="130766"/>
                  <a:pt x="1014947" y="124030"/>
                </a:cubicBezTo>
                <a:cubicBezTo>
                  <a:pt x="1014947" y="110558"/>
                  <a:pt x="1035097" y="130766"/>
                  <a:pt x="1021663" y="137502"/>
                </a:cubicBezTo>
                <a:cubicBezTo>
                  <a:pt x="1021663" y="157711"/>
                  <a:pt x="1041815" y="150975"/>
                  <a:pt x="1055249" y="150975"/>
                </a:cubicBezTo>
                <a:cubicBezTo>
                  <a:pt x="1055249" y="130766"/>
                  <a:pt x="1041815" y="144239"/>
                  <a:pt x="1035097" y="130766"/>
                </a:cubicBezTo>
                <a:cubicBezTo>
                  <a:pt x="1061964" y="130766"/>
                  <a:pt x="1075399" y="137502"/>
                  <a:pt x="1102266" y="117294"/>
                </a:cubicBezTo>
                <a:cubicBezTo>
                  <a:pt x="1115700" y="124030"/>
                  <a:pt x="1088833" y="117294"/>
                  <a:pt x="1088833" y="130766"/>
                </a:cubicBezTo>
                <a:cubicBezTo>
                  <a:pt x="1095550" y="157711"/>
                  <a:pt x="1108984" y="164447"/>
                  <a:pt x="1129136" y="177921"/>
                </a:cubicBezTo>
                <a:cubicBezTo>
                  <a:pt x="1115700" y="184657"/>
                  <a:pt x="1102266" y="150975"/>
                  <a:pt x="1082117" y="150975"/>
                </a:cubicBezTo>
                <a:cubicBezTo>
                  <a:pt x="1082117" y="177921"/>
                  <a:pt x="1041815" y="157711"/>
                  <a:pt x="1014947" y="157711"/>
                </a:cubicBezTo>
                <a:cubicBezTo>
                  <a:pt x="1014947" y="157711"/>
                  <a:pt x="1008229" y="164447"/>
                  <a:pt x="1008229" y="164447"/>
                </a:cubicBezTo>
                <a:cubicBezTo>
                  <a:pt x="1008229" y="171183"/>
                  <a:pt x="1008229" y="171183"/>
                  <a:pt x="1014947" y="171183"/>
                </a:cubicBezTo>
                <a:cubicBezTo>
                  <a:pt x="1001511" y="184657"/>
                  <a:pt x="967927" y="137502"/>
                  <a:pt x="961209" y="184657"/>
                </a:cubicBezTo>
                <a:cubicBezTo>
                  <a:pt x="967927" y="198130"/>
                  <a:pt x="981361" y="164447"/>
                  <a:pt x="981361" y="198130"/>
                </a:cubicBezTo>
                <a:cubicBezTo>
                  <a:pt x="988077" y="198130"/>
                  <a:pt x="1001511" y="177921"/>
                  <a:pt x="1001511" y="191393"/>
                </a:cubicBezTo>
                <a:cubicBezTo>
                  <a:pt x="954493" y="231810"/>
                  <a:pt x="887324" y="191393"/>
                  <a:pt x="847020" y="218338"/>
                </a:cubicBezTo>
                <a:cubicBezTo>
                  <a:pt x="867172" y="225074"/>
                  <a:pt x="887324" y="231810"/>
                  <a:pt x="900758" y="245282"/>
                </a:cubicBezTo>
                <a:cubicBezTo>
                  <a:pt x="900758" y="258755"/>
                  <a:pt x="887324" y="238546"/>
                  <a:pt x="894039" y="258755"/>
                </a:cubicBezTo>
                <a:cubicBezTo>
                  <a:pt x="894039" y="272227"/>
                  <a:pt x="920908" y="252019"/>
                  <a:pt x="927625" y="272227"/>
                </a:cubicBezTo>
                <a:cubicBezTo>
                  <a:pt x="934341" y="272227"/>
                  <a:pt x="914192" y="265491"/>
                  <a:pt x="920908" y="252019"/>
                </a:cubicBezTo>
                <a:cubicBezTo>
                  <a:pt x="927625" y="265491"/>
                  <a:pt x="947775" y="252019"/>
                  <a:pt x="934341" y="245282"/>
                </a:cubicBezTo>
                <a:cubicBezTo>
                  <a:pt x="961209" y="252019"/>
                  <a:pt x="1021663" y="292435"/>
                  <a:pt x="1048531" y="265491"/>
                </a:cubicBezTo>
                <a:cubicBezTo>
                  <a:pt x="1055249" y="272227"/>
                  <a:pt x="1035097" y="278963"/>
                  <a:pt x="1035097" y="292435"/>
                </a:cubicBezTo>
                <a:cubicBezTo>
                  <a:pt x="1055249" y="278963"/>
                  <a:pt x="1075399" y="272227"/>
                  <a:pt x="1095550" y="265491"/>
                </a:cubicBezTo>
                <a:cubicBezTo>
                  <a:pt x="1102266" y="272227"/>
                  <a:pt x="1088833" y="272227"/>
                  <a:pt x="1095550" y="285699"/>
                </a:cubicBezTo>
                <a:cubicBezTo>
                  <a:pt x="1108984" y="285699"/>
                  <a:pt x="1108984" y="278963"/>
                  <a:pt x="1108984" y="265491"/>
                </a:cubicBezTo>
                <a:cubicBezTo>
                  <a:pt x="1108984" y="278963"/>
                  <a:pt x="1135852" y="285699"/>
                  <a:pt x="1122418" y="299171"/>
                </a:cubicBezTo>
                <a:cubicBezTo>
                  <a:pt x="1135852" y="292435"/>
                  <a:pt x="1149286" y="278963"/>
                  <a:pt x="1169438" y="278963"/>
                </a:cubicBezTo>
                <a:cubicBezTo>
                  <a:pt x="1162720" y="285699"/>
                  <a:pt x="1162720" y="285699"/>
                  <a:pt x="1156004" y="292435"/>
                </a:cubicBezTo>
                <a:cubicBezTo>
                  <a:pt x="1182872" y="265491"/>
                  <a:pt x="1216456" y="285699"/>
                  <a:pt x="1236608" y="272227"/>
                </a:cubicBezTo>
                <a:cubicBezTo>
                  <a:pt x="1236608" y="278963"/>
                  <a:pt x="1236608" y="278963"/>
                  <a:pt x="1236608" y="285699"/>
                </a:cubicBezTo>
                <a:cubicBezTo>
                  <a:pt x="1303777" y="278963"/>
                  <a:pt x="1344079" y="299171"/>
                  <a:pt x="1404533" y="285699"/>
                </a:cubicBezTo>
                <a:cubicBezTo>
                  <a:pt x="1404533" y="292435"/>
                  <a:pt x="1397817" y="305907"/>
                  <a:pt x="1384383" y="299171"/>
                </a:cubicBezTo>
                <a:cubicBezTo>
                  <a:pt x="1397817" y="332852"/>
                  <a:pt x="1431400" y="305907"/>
                  <a:pt x="1458268" y="312644"/>
                </a:cubicBezTo>
                <a:cubicBezTo>
                  <a:pt x="1464986" y="312644"/>
                  <a:pt x="1471702" y="326116"/>
                  <a:pt x="1471702" y="326116"/>
                </a:cubicBezTo>
                <a:cubicBezTo>
                  <a:pt x="1478420" y="326116"/>
                  <a:pt x="1485136" y="305907"/>
                  <a:pt x="1485136" y="305907"/>
                </a:cubicBezTo>
                <a:cubicBezTo>
                  <a:pt x="1491854" y="305907"/>
                  <a:pt x="1525440" y="305907"/>
                  <a:pt x="1532156" y="326116"/>
                </a:cubicBezTo>
                <a:cubicBezTo>
                  <a:pt x="1518722" y="326116"/>
                  <a:pt x="1498572" y="319380"/>
                  <a:pt x="1491854" y="332852"/>
                </a:cubicBezTo>
                <a:cubicBezTo>
                  <a:pt x="1498572" y="353060"/>
                  <a:pt x="1532156" y="346324"/>
                  <a:pt x="1532156" y="380005"/>
                </a:cubicBezTo>
                <a:cubicBezTo>
                  <a:pt x="1512006" y="366533"/>
                  <a:pt x="1512006" y="366533"/>
                  <a:pt x="1491854" y="366533"/>
                </a:cubicBezTo>
                <a:cubicBezTo>
                  <a:pt x="1485136" y="353060"/>
                  <a:pt x="1491854" y="346324"/>
                  <a:pt x="1498572" y="353060"/>
                </a:cubicBezTo>
                <a:cubicBezTo>
                  <a:pt x="1498572" y="346324"/>
                  <a:pt x="1491854" y="346324"/>
                  <a:pt x="1491854" y="339588"/>
                </a:cubicBezTo>
                <a:cubicBezTo>
                  <a:pt x="1451552" y="400213"/>
                  <a:pt x="1377665" y="285699"/>
                  <a:pt x="1330645" y="373269"/>
                </a:cubicBezTo>
                <a:cubicBezTo>
                  <a:pt x="1310495" y="339588"/>
                  <a:pt x="1256759" y="359796"/>
                  <a:pt x="1229890" y="359796"/>
                </a:cubicBezTo>
                <a:cubicBezTo>
                  <a:pt x="1229890" y="353060"/>
                  <a:pt x="1236608" y="353060"/>
                  <a:pt x="1236608" y="339588"/>
                </a:cubicBezTo>
                <a:cubicBezTo>
                  <a:pt x="1216456" y="339588"/>
                  <a:pt x="1223174" y="346324"/>
                  <a:pt x="1216456" y="359796"/>
                </a:cubicBezTo>
                <a:cubicBezTo>
                  <a:pt x="1209740" y="353060"/>
                  <a:pt x="1209740" y="353060"/>
                  <a:pt x="1189588" y="359796"/>
                </a:cubicBezTo>
                <a:cubicBezTo>
                  <a:pt x="1182872" y="326116"/>
                  <a:pt x="1156004" y="353060"/>
                  <a:pt x="1149286" y="332852"/>
                </a:cubicBezTo>
                <a:cubicBezTo>
                  <a:pt x="1142570" y="332852"/>
                  <a:pt x="1142570" y="332852"/>
                  <a:pt x="1142570" y="332852"/>
                </a:cubicBezTo>
                <a:cubicBezTo>
                  <a:pt x="1135852" y="353060"/>
                  <a:pt x="1149286" y="353060"/>
                  <a:pt x="1156004" y="359796"/>
                </a:cubicBezTo>
                <a:cubicBezTo>
                  <a:pt x="1122418" y="353060"/>
                  <a:pt x="1068683" y="353060"/>
                  <a:pt x="1035097" y="319380"/>
                </a:cubicBezTo>
                <a:cubicBezTo>
                  <a:pt x="1028381" y="326116"/>
                  <a:pt x="1028381" y="339588"/>
                  <a:pt x="1021663" y="339588"/>
                </a:cubicBezTo>
                <a:cubicBezTo>
                  <a:pt x="1014947" y="312644"/>
                  <a:pt x="994795" y="346324"/>
                  <a:pt x="1001511" y="326116"/>
                </a:cubicBezTo>
                <a:cubicBezTo>
                  <a:pt x="988077" y="339588"/>
                  <a:pt x="974643" y="339588"/>
                  <a:pt x="961209" y="359796"/>
                </a:cubicBezTo>
                <a:cubicBezTo>
                  <a:pt x="941059" y="359796"/>
                  <a:pt x="974643" y="339588"/>
                  <a:pt x="954493" y="346324"/>
                </a:cubicBezTo>
                <a:cubicBezTo>
                  <a:pt x="954493" y="332852"/>
                  <a:pt x="967927" y="339588"/>
                  <a:pt x="974643" y="339588"/>
                </a:cubicBezTo>
                <a:cubicBezTo>
                  <a:pt x="954493" y="319380"/>
                  <a:pt x="941059" y="312644"/>
                  <a:pt x="907473" y="326116"/>
                </a:cubicBezTo>
                <a:cubicBezTo>
                  <a:pt x="914192" y="339588"/>
                  <a:pt x="934341" y="339588"/>
                  <a:pt x="941059" y="346324"/>
                </a:cubicBezTo>
                <a:cubicBezTo>
                  <a:pt x="941059" y="366533"/>
                  <a:pt x="927625" y="359796"/>
                  <a:pt x="927625" y="380005"/>
                </a:cubicBezTo>
                <a:cubicBezTo>
                  <a:pt x="900758" y="373269"/>
                  <a:pt x="914192" y="406949"/>
                  <a:pt x="894039" y="393477"/>
                </a:cubicBezTo>
                <a:cubicBezTo>
                  <a:pt x="900758" y="400213"/>
                  <a:pt x="900758" y="400213"/>
                  <a:pt x="907473" y="400213"/>
                </a:cubicBezTo>
                <a:cubicBezTo>
                  <a:pt x="900758" y="420422"/>
                  <a:pt x="880606" y="413685"/>
                  <a:pt x="860454" y="413685"/>
                </a:cubicBezTo>
                <a:cubicBezTo>
                  <a:pt x="867172" y="447366"/>
                  <a:pt x="873888" y="406949"/>
                  <a:pt x="894039" y="420422"/>
                </a:cubicBezTo>
                <a:cubicBezTo>
                  <a:pt x="894039" y="427158"/>
                  <a:pt x="887324" y="427158"/>
                  <a:pt x="887324" y="433894"/>
                </a:cubicBezTo>
                <a:cubicBezTo>
                  <a:pt x="927625" y="454102"/>
                  <a:pt x="954493" y="474311"/>
                  <a:pt x="988077" y="487783"/>
                </a:cubicBezTo>
                <a:cubicBezTo>
                  <a:pt x="1001511" y="447366"/>
                  <a:pt x="1014947" y="507993"/>
                  <a:pt x="1041815" y="507993"/>
                </a:cubicBezTo>
                <a:cubicBezTo>
                  <a:pt x="1035097" y="507993"/>
                  <a:pt x="1026701" y="507993"/>
                  <a:pt x="1020824" y="511361"/>
                </a:cubicBezTo>
                <a:lnTo>
                  <a:pt x="1014979" y="534803"/>
                </a:lnTo>
                <a:lnTo>
                  <a:pt x="1014876" y="534907"/>
                </a:lnTo>
                <a:lnTo>
                  <a:pt x="1004871" y="530727"/>
                </a:lnTo>
                <a:cubicBezTo>
                  <a:pt x="1003191" y="526517"/>
                  <a:pt x="1001513" y="521465"/>
                  <a:pt x="994795" y="521465"/>
                </a:cubicBezTo>
                <a:cubicBezTo>
                  <a:pt x="994795" y="534938"/>
                  <a:pt x="1001511" y="534938"/>
                  <a:pt x="1008229" y="541674"/>
                </a:cubicBezTo>
                <a:lnTo>
                  <a:pt x="1014876" y="534907"/>
                </a:lnTo>
                <a:lnTo>
                  <a:pt x="1014947" y="534938"/>
                </a:lnTo>
                <a:lnTo>
                  <a:pt x="1014979" y="534803"/>
                </a:lnTo>
                <a:lnTo>
                  <a:pt x="1022397" y="527254"/>
                </a:lnTo>
                <a:cubicBezTo>
                  <a:pt x="1035938" y="521885"/>
                  <a:pt x="1048531" y="538306"/>
                  <a:pt x="1068683" y="528202"/>
                </a:cubicBezTo>
                <a:cubicBezTo>
                  <a:pt x="1061964" y="514729"/>
                  <a:pt x="1055249" y="534938"/>
                  <a:pt x="1048531" y="528202"/>
                </a:cubicBezTo>
                <a:cubicBezTo>
                  <a:pt x="1048531" y="528202"/>
                  <a:pt x="1048531" y="514729"/>
                  <a:pt x="1048531" y="507993"/>
                </a:cubicBezTo>
                <a:cubicBezTo>
                  <a:pt x="1075399" y="507993"/>
                  <a:pt x="1068683" y="521465"/>
                  <a:pt x="1075399" y="541674"/>
                </a:cubicBezTo>
                <a:cubicBezTo>
                  <a:pt x="1095550" y="521465"/>
                  <a:pt x="1108984" y="528202"/>
                  <a:pt x="1142570" y="534938"/>
                </a:cubicBezTo>
                <a:cubicBezTo>
                  <a:pt x="1149286" y="528202"/>
                  <a:pt x="1135852" y="521465"/>
                  <a:pt x="1142570" y="514729"/>
                </a:cubicBezTo>
                <a:cubicBezTo>
                  <a:pt x="1149286" y="521465"/>
                  <a:pt x="1162720" y="514729"/>
                  <a:pt x="1162720" y="541674"/>
                </a:cubicBezTo>
                <a:cubicBezTo>
                  <a:pt x="1176154" y="541674"/>
                  <a:pt x="1176154" y="528202"/>
                  <a:pt x="1182872" y="534938"/>
                </a:cubicBezTo>
                <a:cubicBezTo>
                  <a:pt x="1182872" y="528202"/>
                  <a:pt x="1182872" y="521465"/>
                  <a:pt x="1176154" y="514729"/>
                </a:cubicBezTo>
                <a:cubicBezTo>
                  <a:pt x="1189588" y="507993"/>
                  <a:pt x="1216456" y="555146"/>
                  <a:pt x="1229890" y="514729"/>
                </a:cubicBezTo>
                <a:cubicBezTo>
                  <a:pt x="1250042" y="534938"/>
                  <a:pt x="1297061" y="541674"/>
                  <a:pt x="1330645" y="521465"/>
                </a:cubicBezTo>
                <a:cubicBezTo>
                  <a:pt x="1323929" y="534938"/>
                  <a:pt x="1323929" y="534938"/>
                  <a:pt x="1330645" y="548410"/>
                </a:cubicBezTo>
                <a:cubicBezTo>
                  <a:pt x="1344079" y="534938"/>
                  <a:pt x="1377665" y="534938"/>
                  <a:pt x="1384383" y="561882"/>
                </a:cubicBezTo>
                <a:cubicBezTo>
                  <a:pt x="1397817" y="555146"/>
                  <a:pt x="1411250" y="548410"/>
                  <a:pt x="1424685" y="541674"/>
                </a:cubicBezTo>
                <a:cubicBezTo>
                  <a:pt x="1424685" y="528202"/>
                  <a:pt x="1404533" y="541674"/>
                  <a:pt x="1411250" y="521465"/>
                </a:cubicBezTo>
                <a:cubicBezTo>
                  <a:pt x="1411250" y="528202"/>
                  <a:pt x="1431400" y="534938"/>
                  <a:pt x="1438119" y="521465"/>
                </a:cubicBezTo>
                <a:cubicBezTo>
                  <a:pt x="1444834" y="528202"/>
                  <a:pt x="1451552" y="534938"/>
                  <a:pt x="1444834" y="548410"/>
                </a:cubicBezTo>
                <a:cubicBezTo>
                  <a:pt x="1458268" y="548410"/>
                  <a:pt x="1471702" y="541674"/>
                  <a:pt x="1485136" y="541674"/>
                </a:cubicBezTo>
                <a:cubicBezTo>
                  <a:pt x="1478420" y="521465"/>
                  <a:pt x="1464986" y="541674"/>
                  <a:pt x="1464986" y="514729"/>
                </a:cubicBezTo>
                <a:cubicBezTo>
                  <a:pt x="1424685" y="521465"/>
                  <a:pt x="1391099" y="474311"/>
                  <a:pt x="1364231" y="507993"/>
                </a:cubicBezTo>
                <a:cubicBezTo>
                  <a:pt x="1357513" y="494519"/>
                  <a:pt x="1323929" y="494519"/>
                  <a:pt x="1323929" y="507993"/>
                </a:cubicBezTo>
                <a:cubicBezTo>
                  <a:pt x="1317211" y="474311"/>
                  <a:pt x="1297061" y="481047"/>
                  <a:pt x="1276909" y="494519"/>
                </a:cubicBezTo>
                <a:cubicBezTo>
                  <a:pt x="1276909" y="454102"/>
                  <a:pt x="1283627" y="447366"/>
                  <a:pt x="1283627" y="400213"/>
                </a:cubicBezTo>
                <a:cubicBezTo>
                  <a:pt x="1290343" y="393477"/>
                  <a:pt x="1297061" y="380005"/>
                  <a:pt x="1303777" y="373269"/>
                </a:cubicBezTo>
                <a:cubicBezTo>
                  <a:pt x="1323929" y="400213"/>
                  <a:pt x="1337363" y="380005"/>
                  <a:pt x="1357513" y="386741"/>
                </a:cubicBezTo>
                <a:cubicBezTo>
                  <a:pt x="1344079" y="420422"/>
                  <a:pt x="1404533" y="413685"/>
                  <a:pt x="1391099" y="393477"/>
                </a:cubicBezTo>
                <a:cubicBezTo>
                  <a:pt x="1404533" y="400213"/>
                  <a:pt x="1411250" y="420422"/>
                  <a:pt x="1424685" y="433894"/>
                </a:cubicBezTo>
                <a:cubicBezTo>
                  <a:pt x="1431400" y="433894"/>
                  <a:pt x="1431400" y="413685"/>
                  <a:pt x="1438119" y="413685"/>
                </a:cubicBezTo>
                <a:cubicBezTo>
                  <a:pt x="1438119" y="433894"/>
                  <a:pt x="1458268" y="427158"/>
                  <a:pt x="1478420" y="427158"/>
                </a:cubicBezTo>
                <a:cubicBezTo>
                  <a:pt x="1478420" y="420422"/>
                  <a:pt x="1471702" y="413685"/>
                  <a:pt x="1464986" y="413685"/>
                </a:cubicBezTo>
                <a:cubicBezTo>
                  <a:pt x="1491854" y="413685"/>
                  <a:pt x="1538874" y="406949"/>
                  <a:pt x="1559024" y="427158"/>
                </a:cubicBezTo>
                <a:cubicBezTo>
                  <a:pt x="1565742" y="427158"/>
                  <a:pt x="1565742" y="413685"/>
                  <a:pt x="1565742" y="406949"/>
                </a:cubicBezTo>
                <a:cubicBezTo>
                  <a:pt x="1606044" y="440630"/>
                  <a:pt x="1646345" y="440630"/>
                  <a:pt x="1700081" y="440630"/>
                </a:cubicBezTo>
                <a:cubicBezTo>
                  <a:pt x="1693365" y="440630"/>
                  <a:pt x="1693365" y="447366"/>
                  <a:pt x="1693365" y="454102"/>
                </a:cubicBezTo>
                <a:cubicBezTo>
                  <a:pt x="1713515" y="460838"/>
                  <a:pt x="1720233" y="447366"/>
                  <a:pt x="1740385" y="467574"/>
                </a:cubicBezTo>
                <a:cubicBezTo>
                  <a:pt x="1706799" y="467574"/>
                  <a:pt x="1693365" y="494519"/>
                  <a:pt x="1653063" y="487783"/>
                </a:cubicBezTo>
                <a:cubicBezTo>
                  <a:pt x="1666497" y="514729"/>
                  <a:pt x="1693365" y="487783"/>
                  <a:pt x="1706799" y="521465"/>
                </a:cubicBezTo>
                <a:cubicBezTo>
                  <a:pt x="1693365" y="487783"/>
                  <a:pt x="1720233" y="501257"/>
                  <a:pt x="1733667" y="521465"/>
                </a:cubicBezTo>
                <a:cubicBezTo>
                  <a:pt x="1747101" y="501257"/>
                  <a:pt x="1760535" y="514729"/>
                  <a:pt x="1773968" y="501257"/>
                </a:cubicBezTo>
                <a:cubicBezTo>
                  <a:pt x="1780686" y="514729"/>
                  <a:pt x="1767252" y="521465"/>
                  <a:pt x="1773968" y="521465"/>
                </a:cubicBezTo>
                <a:cubicBezTo>
                  <a:pt x="1767252" y="534938"/>
                  <a:pt x="1720233" y="514729"/>
                  <a:pt x="1713515" y="548410"/>
                </a:cubicBezTo>
                <a:cubicBezTo>
                  <a:pt x="1700081" y="555146"/>
                  <a:pt x="1713515" y="541674"/>
                  <a:pt x="1706799" y="528202"/>
                </a:cubicBezTo>
                <a:cubicBezTo>
                  <a:pt x="1693365" y="534938"/>
                  <a:pt x="1700081" y="555146"/>
                  <a:pt x="1693365" y="561882"/>
                </a:cubicBezTo>
                <a:cubicBezTo>
                  <a:pt x="1713515" y="548410"/>
                  <a:pt x="1733667" y="575354"/>
                  <a:pt x="1747101" y="548410"/>
                </a:cubicBezTo>
                <a:cubicBezTo>
                  <a:pt x="1794120" y="568618"/>
                  <a:pt x="1847856" y="575354"/>
                  <a:pt x="1881442" y="541674"/>
                </a:cubicBezTo>
                <a:cubicBezTo>
                  <a:pt x="1874724" y="561882"/>
                  <a:pt x="1888158" y="555146"/>
                  <a:pt x="1888158" y="561882"/>
                </a:cubicBezTo>
                <a:cubicBezTo>
                  <a:pt x="1915026" y="548410"/>
                  <a:pt x="1962045" y="575354"/>
                  <a:pt x="1975479" y="528202"/>
                </a:cubicBezTo>
                <a:cubicBezTo>
                  <a:pt x="1982197" y="521465"/>
                  <a:pt x="1975479" y="541674"/>
                  <a:pt x="1982197" y="555146"/>
                </a:cubicBezTo>
                <a:cubicBezTo>
                  <a:pt x="1935177" y="582090"/>
                  <a:pt x="1901592" y="548410"/>
                  <a:pt x="1868008" y="588827"/>
                </a:cubicBezTo>
                <a:cubicBezTo>
                  <a:pt x="1868008" y="602299"/>
                  <a:pt x="1894876" y="588827"/>
                  <a:pt x="1881442" y="609035"/>
                </a:cubicBezTo>
                <a:cubicBezTo>
                  <a:pt x="1935177" y="595563"/>
                  <a:pt x="2009065" y="609035"/>
                  <a:pt x="2042649" y="595563"/>
                </a:cubicBezTo>
                <a:cubicBezTo>
                  <a:pt x="2049367" y="615771"/>
                  <a:pt x="2029215" y="595563"/>
                  <a:pt x="2029215" y="609035"/>
                </a:cubicBezTo>
                <a:cubicBezTo>
                  <a:pt x="2082951" y="595563"/>
                  <a:pt x="2150122" y="629243"/>
                  <a:pt x="2190424" y="588827"/>
                </a:cubicBezTo>
                <a:cubicBezTo>
                  <a:pt x="2190424" y="602299"/>
                  <a:pt x="2176990" y="595563"/>
                  <a:pt x="2176990" y="609035"/>
                </a:cubicBezTo>
                <a:cubicBezTo>
                  <a:pt x="2203858" y="588827"/>
                  <a:pt x="2224010" y="649452"/>
                  <a:pt x="2250878" y="609035"/>
                </a:cubicBezTo>
                <a:cubicBezTo>
                  <a:pt x="2257594" y="615771"/>
                  <a:pt x="2257594" y="629243"/>
                  <a:pt x="2264312" y="635979"/>
                </a:cubicBezTo>
                <a:cubicBezTo>
                  <a:pt x="2277746" y="629243"/>
                  <a:pt x="2297895" y="615771"/>
                  <a:pt x="2311329" y="622507"/>
                </a:cubicBezTo>
                <a:cubicBezTo>
                  <a:pt x="2311329" y="629243"/>
                  <a:pt x="2304613" y="629243"/>
                  <a:pt x="2297895" y="629243"/>
                </a:cubicBezTo>
                <a:cubicBezTo>
                  <a:pt x="2297895" y="629243"/>
                  <a:pt x="2304613" y="629243"/>
                  <a:pt x="2311329" y="629243"/>
                </a:cubicBezTo>
                <a:cubicBezTo>
                  <a:pt x="2284461" y="696605"/>
                  <a:pt x="2412085" y="635979"/>
                  <a:pt x="2438953" y="629243"/>
                </a:cubicBezTo>
                <a:cubicBezTo>
                  <a:pt x="2445671" y="629243"/>
                  <a:pt x="2438953" y="635979"/>
                  <a:pt x="2438953" y="642716"/>
                </a:cubicBezTo>
                <a:cubicBezTo>
                  <a:pt x="2499406" y="642716"/>
                  <a:pt x="2546426" y="629243"/>
                  <a:pt x="2606880" y="635979"/>
                </a:cubicBezTo>
                <a:cubicBezTo>
                  <a:pt x="2613596" y="635979"/>
                  <a:pt x="2606880" y="629243"/>
                  <a:pt x="2606880" y="629243"/>
                </a:cubicBezTo>
                <a:cubicBezTo>
                  <a:pt x="2620314" y="629243"/>
                  <a:pt x="2660615" y="669660"/>
                  <a:pt x="2680767" y="629243"/>
                </a:cubicBezTo>
                <a:cubicBezTo>
                  <a:pt x="2680767" y="635979"/>
                  <a:pt x="2674049" y="642716"/>
                  <a:pt x="2674049" y="649452"/>
                </a:cubicBezTo>
                <a:cubicBezTo>
                  <a:pt x="2687483" y="642716"/>
                  <a:pt x="2687483" y="622507"/>
                  <a:pt x="2700917" y="622507"/>
                </a:cubicBezTo>
                <a:cubicBezTo>
                  <a:pt x="2700917" y="629243"/>
                  <a:pt x="2700917" y="635979"/>
                  <a:pt x="2694201" y="642716"/>
                </a:cubicBezTo>
                <a:cubicBezTo>
                  <a:pt x="2721069" y="662924"/>
                  <a:pt x="2747937" y="629243"/>
                  <a:pt x="2761371" y="642716"/>
                </a:cubicBezTo>
                <a:cubicBezTo>
                  <a:pt x="2768087" y="642716"/>
                  <a:pt x="2768087" y="635979"/>
                  <a:pt x="2781521" y="635979"/>
                </a:cubicBezTo>
                <a:cubicBezTo>
                  <a:pt x="2781521" y="615771"/>
                  <a:pt x="2768087" y="622507"/>
                  <a:pt x="2774805" y="609035"/>
                </a:cubicBezTo>
                <a:cubicBezTo>
                  <a:pt x="2774805" y="615771"/>
                  <a:pt x="2781521" y="615771"/>
                  <a:pt x="2788239" y="615771"/>
                </a:cubicBezTo>
                <a:cubicBezTo>
                  <a:pt x="2788239" y="615771"/>
                  <a:pt x="2788239" y="629243"/>
                  <a:pt x="2781521" y="629243"/>
                </a:cubicBezTo>
                <a:cubicBezTo>
                  <a:pt x="2781521" y="642716"/>
                  <a:pt x="2794954" y="622507"/>
                  <a:pt x="2794954" y="642716"/>
                </a:cubicBezTo>
                <a:cubicBezTo>
                  <a:pt x="2801672" y="629243"/>
                  <a:pt x="2808390" y="629243"/>
                  <a:pt x="2815106" y="615771"/>
                </a:cubicBezTo>
                <a:cubicBezTo>
                  <a:pt x="2815106" y="622507"/>
                  <a:pt x="2815106" y="629243"/>
                  <a:pt x="2815106" y="642716"/>
                </a:cubicBezTo>
                <a:cubicBezTo>
                  <a:pt x="2862126" y="649452"/>
                  <a:pt x="2895710" y="635979"/>
                  <a:pt x="2942730" y="622507"/>
                </a:cubicBezTo>
                <a:cubicBezTo>
                  <a:pt x="2956164" y="649452"/>
                  <a:pt x="2996465" y="656188"/>
                  <a:pt x="3023333" y="649452"/>
                </a:cubicBezTo>
                <a:cubicBezTo>
                  <a:pt x="3009899" y="669660"/>
                  <a:pt x="3050203" y="656188"/>
                  <a:pt x="3056919" y="669660"/>
                </a:cubicBezTo>
                <a:cubicBezTo>
                  <a:pt x="3056919" y="669660"/>
                  <a:pt x="3056919" y="669660"/>
                  <a:pt x="3063637" y="669660"/>
                </a:cubicBezTo>
                <a:cubicBezTo>
                  <a:pt x="3063637" y="649452"/>
                  <a:pt x="3050203" y="656188"/>
                  <a:pt x="3056919" y="642716"/>
                </a:cubicBezTo>
                <a:cubicBezTo>
                  <a:pt x="3070353" y="649452"/>
                  <a:pt x="3077071" y="662924"/>
                  <a:pt x="3083787" y="676396"/>
                </a:cubicBezTo>
                <a:cubicBezTo>
                  <a:pt x="3070353" y="656188"/>
                  <a:pt x="3077071" y="683132"/>
                  <a:pt x="3056919" y="676396"/>
                </a:cubicBezTo>
                <a:cubicBezTo>
                  <a:pt x="3070353" y="689868"/>
                  <a:pt x="3090505" y="676396"/>
                  <a:pt x="3097221" y="676396"/>
                </a:cubicBezTo>
                <a:cubicBezTo>
                  <a:pt x="3097221" y="662924"/>
                  <a:pt x="3090505" y="662924"/>
                  <a:pt x="3083787" y="662924"/>
                </a:cubicBezTo>
                <a:cubicBezTo>
                  <a:pt x="3097221" y="669660"/>
                  <a:pt x="3157674" y="642716"/>
                  <a:pt x="3171108" y="676396"/>
                </a:cubicBezTo>
                <a:cubicBezTo>
                  <a:pt x="3184542" y="662924"/>
                  <a:pt x="3164392" y="656188"/>
                  <a:pt x="3177826" y="635979"/>
                </a:cubicBezTo>
                <a:cubicBezTo>
                  <a:pt x="3150956" y="642716"/>
                  <a:pt x="3117373" y="656188"/>
                  <a:pt x="3097221" y="615771"/>
                </a:cubicBezTo>
                <a:cubicBezTo>
                  <a:pt x="3117373" y="622507"/>
                  <a:pt x="3124089" y="609035"/>
                  <a:pt x="3124089" y="595563"/>
                </a:cubicBezTo>
                <a:cubicBezTo>
                  <a:pt x="3144240" y="595563"/>
                  <a:pt x="3164392" y="588827"/>
                  <a:pt x="3171108" y="609035"/>
                </a:cubicBezTo>
                <a:cubicBezTo>
                  <a:pt x="3177826" y="602299"/>
                  <a:pt x="3184542" y="595563"/>
                  <a:pt x="3191260" y="588827"/>
                </a:cubicBezTo>
                <a:cubicBezTo>
                  <a:pt x="3221486" y="598931"/>
                  <a:pt x="3251712" y="582512"/>
                  <a:pt x="3276272" y="590720"/>
                </a:cubicBezTo>
                <a:lnTo>
                  <a:pt x="3289255" y="601307"/>
                </a:lnTo>
                <a:lnTo>
                  <a:pt x="3285298" y="602299"/>
                </a:lnTo>
                <a:cubicBezTo>
                  <a:pt x="3292016" y="615771"/>
                  <a:pt x="3298732" y="609035"/>
                  <a:pt x="3312165" y="609035"/>
                </a:cubicBezTo>
                <a:cubicBezTo>
                  <a:pt x="3312165" y="602299"/>
                  <a:pt x="3312165" y="602299"/>
                  <a:pt x="3312165" y="595563"/>
                </a:cubicBezTo>
                <a:cubicBezTo>
                  <a:pt x="3332317" y="602299"/>
                  <a:pt x="3386053" y="561882"/>
                  <a:pt x="3412921" y="595563"/>
                </a:cubicBezTo>
                <a:cubicBezTo>
                  <a:pt x="3433073" y="568618"/>
                  <a:pt x="3480091" y="609035"/>
                  <a:pt x="3493524" y="575354"/>
                </a:cubicBezTo>
                <a:cubicBezTo>
                  <a:pt x="3500242" y="582090"/>
                  <a:pt x="3500242" y="595563"/>
                  <a:pt x="3520392" y="602299"/>
                </a:cubicBezTo>
                <a:cubicBezTo>
                  <a:pt x="3520392" y="588827"/>
                  <a:pt x="3533828" y="575354"/>
                  <a:pt x="3533828" y="602299"/>
                </a:cubicBezTo>
                <a:cubicBezTo>
                  <a:pt x="3594280" y="575354"/>
                  <a:pt x="3681601" y="622507"/>
                  <a:pt x="3728621" y="568618"/>
                </a:cubicBezTo>
                <a:cubicBezTo>
                  <a:pt x="3735337" y="568618"/>
                  <a:pt x="3735337" y="582090"/>
                  <a:pt x="3748771" y="582090"/>
                </a:cubicBezTo>
                <a:cubicBezTo>
                  <a:pt x="3748771" y="575354"/>
                  <a:pt x="3742055" y="575354"/>
                  <a:pt x="3742055" y="561882"/>
                </a:cubicBezTo>
                <a:cubicBezTo>
                  <a:pt x="3755489" y="582090"/>
                  <a:pt x="3762205" y="568618"/>
                  <a:pt x="3768923" y="575354"/>
                </a:cubicBezTo>
                <a:cubicBezTo>
                  <a:pt x="3775641" y="582090"/>
                  <a:pt x="3748771" y="595563"/>
                  <a:pt x="3768923" y="602299"/>
                </a:cubicBezTo>
                <a:cubicBezTo>
                  <a:pt x="3762205" y="609035"/>
                  <a:pt x="3748771" y="582090"/>
                  <a:pt x="3728621" y="588827"/>
                </a:cubicBezTo>
                <a:cubicBezTo>
                  <a:pt x="3735337" y="595563"/>
                  <a:pt x="3748771" y="595563"/>
                  <a:pt x="3755489" y="602299"/>
                </a:cubicBezTo>
                <a:cubicBezTo>
                  <a:pt x="3748771" y="615771"/>
                  <a:pt x="3735337" y="595563"/>
                  <a:pt x="3728621" y="602299"/>
                </a:cubicBezTo>
                <a:cubicBezTo>
                  <a:pt x="3742055" y="615771"/>
                  <a:pt x="3762205" y="615771"/>
                  <a:pt x="3782357" y="622507"/>
                </a:cubicBezTo>
                <a:cubicBezTo>
                  <a:pt x="3701753" y="635979"/>
                  <a:pt x="3600998" y="588827"/>
                  <a:pt x="3513676" y="629243"/>
                </a:cubicBezTo>
                <a:cubicBezTo>
                  <a:pt x="3506958" y="629243"/>
                  <a:pt x="3500242" y="615771"/>
                  <a:pt x="3493524" y="609035"/>
                </a:cubicBezTo>
                <a:cubicBezTo>
                  <a:pt x="3480091" y="615771"/>
                  <a:pt x="3486808" y="629243"/>
                  <a:pt x="3473375" y="629243"/>
                </a:cubicBezTo>
                <a:cubicBezTo>
                  <a:pt x="3473375" y="595563"/>
                  <a:pt x="3446507" y="649452"/>
                  <a:pt x="3446507" y="609035"/>
                </a:cubicBezTo>
                <a:cubicBezTo>
                  <a:pt x="3439789" y="629243"/>
                  <a:pt x="3426355" y="635979"/>
                  <a:pt x="3419639" y="642716"/>
                </a:cubicBezTo>
                <a:cubicBezTo>
                  <a:pt x="3412921" y="642716"/>
                  <a:pt x="3412921" y="635979"/>
                  <a:pt x="3406205" y="629243"/>
                </a:cubicBezTo>
                <a:cubicBezTo>
                  <a:pt x="3412921" y="662924"/>
                  <a:pt x="3339033" y="635979"/>
                  <a:pt x="3339033" y="649452"/>
                </a:cubicBezTo>
                <a:cubicBezTo>
                  <a:pt x="3318883" y="642716"/>
                  <a:pt x="3298732" y="649452"/>
                  <a:pt x="3271864" y="649452"/>
                </a:cubicBezTo>
                <a:cubicBezTo>
                  <a:pt x="3278580" y="683132"/>
                  <a:pt x="3325599" y="669660"/>
                  <a:pt x="3332317" y="662924"/>
                </a:cubicBezTo>
                <a:cubicBezTo>
                  <a:pt x="3352467" y="683132"/>
                  <a:pt x="3386053" y="676396"/>
                  <a:pt x="3406205" y="676396"/>
                </a:cubicBezTo>
                <a:cubicBezTo>
                  <a:pt x="3406205" y="696605"/>
                  <a:pt x="3392769" y="683132"/>
                  <a:pt x="3392769" y="696605"/>
                </a:cubicBezTo>
                <a:cubicBezTo>
                  <a:pt x="3392769" y="703341"/>
                  <a:pt x="3399487" y="703341"/>
                  <a:pt x="3399487" y="716813"/>
                </a:cubicBezTo>
                <a:cubicBezTo>
                  <a:pt x="3412921" y="710077"/>
                  <a:pt x="3439789" y="716813"/>
                  <a:pt x="3439789" y="696605"/>
                </a:cubicBezTo>
                <a:cubicBezTo>
                  <a:pt x="3480091" y="710077"/>
                  <a:pt x="3506958" y="696605"/>
                  <a:pt x="3547262" y="730285"/>
                </a:cubicBezTo>
                <a:cubicBezTo>
                  <a:pt x="3553978" y="730285"/>
                  <a:pt x="3557336" y="726917"/>
                  <a:pt x="3561535" y="724392"/>
                </a:cubicBezTo>
                <a:lnTo>
                  <a:pt x="3568370" y="724094"/>
                </a:lnTo>
                <a:lnTo>
                  <a:pt x="3592600" y="737864"/>
                </a:lnTo>
                <a:cubicBezTo>
                  <a:pt x="3602676" y="740389"/>
                  <a:pt x="3614432" y="740389"/>
                  <a:pt x="3627866" y="737021"/>
                </a:cubicBezTo>
                <a:cubicBezTo>
                  <a:pt x="3627866" y="723549"/>
                  <a:pt x="3614432" y="737021"/>
                  <a:pt x="3600998" y="730285"/>
                </a:cubicBezTo>
                <a:cubicBezTo>
                  <a:pt x="3607714" y="696605"/>
                  <a:pt x="3634582" y="730285"/>
                  <a:pt x="3654733" y="716813"/>
                </a:cubicBezTo>
                <a:cubicBezTo>
                  <a:pt x="3648018" y="723549"/>
                  <a:pt x="3648018" y="730285"/>
                  <a:pt x="3641300" y="730285"/>
                </a:cubicBezTo>
                <a:cubicBezTo>
                  <a:pt x="3661451" y="743757"/>
                  <a:pt x="3695035" y="757230"/>
                  <a:pt x="3715187" y="743757"/>
                </a:cubicBezTo>
                <a:cubicBezTo>
                  <a:pt x="3721903" y="730285"/>
                  <a:pt x="3701753" y="743757"/>
                  <a:pt x="3708469" y="723549"/>
                </a:cubicBezTo>
                <a:cubicBezTo>
                  <a:pt x="3715187" y="723549"/>
                  <a:pt x="3728621" y="750494"/>
                  <a:pt x="3728621" y="723549"/>
                </a:cubicBezTo>
                <a:cubicBezTo>
                  <a:pt x="3742055" y="737021"/>
                  <a:pt x="3762205" y="737021"/>
                  <a:pt x="3775641" y="723549"/>
                </a:cubicBezTo>
                <a:cubicBezTo>
                  <a:pt x="3782357" y="737021"/>
                  <a:pt x="3789075" y="737021"/>
                  <a:pt x="3802509" y="730285"/>
                </a:cubicBezTo>
                <a:cubicBezTo>
                  <a:pt x="3782357" y="743757"/>
                  <a:pt x="3762205" y="737021"/>
                  <a:pt x="3728621" y="750494"/>
                </a:cubicBezTo>
                <a:cubicBezTo>
                  <a:pt x="3742055" y="770702"/>
                  <a:pt x="3762205" y="770702"/>
                  <a:pt x="3775641" y="757230"/>
                </a:cubicBezTo>
                <a:cubicBezTo>
                  <a:pt x="3775641" y="790910"/>
                  <a:pt x="3842810" y="743757"/>
                  <a:pt x="3856244" y="797646"/>
                </a:cubicBezTo>
                <a:cubicBezTo>
                  <a:pt x="3903264" y="777438"/>
                  <a:pt x="3923414" y="817855"/>
                  <a:pt x="3983868" y="797646"/>
                </a:cubicBezTo>
                <a:cubicBezTo>
                  <a:pt x="3950282" y="817855"/>
                  <a:pt x="4010735" y="811119"/>
                  <a:pt x="4030887" y="811119"/>
                </a:cubicBezTo>
                <a:cubicBezTo>
                  <a:pt x="4037603" y="790910"/>
                  <a:pt x="4017453" y="797646"/>
                  <a:pt x="4017453" y="790910"/>
                </a:cubicBezTo>
                <a:cubicBezTo>
                  <a:pt x="4010735" y="804383"/>
                  <a:pt x="4004017" y="804383"/>
                  <a:pt x="3990584" y="804383"/>
                </a:cubicBezTo>
                <a:cubicBezTo>
                  <a:pt x="3990584" y="777438"/>
                  <a:pt x="4030887" y="777438"/>
                  <a:pt x="4037603" y="804383"/>
                </a:cubicBezTo>
                <a:cubicBezTo>
                  <a:pt x="4091339" y="797646"/>
                  <a:pt x="4131643" y="797646"/>
                  <a:pt x="4171944" y="831329"/>
                </a:cubicBezTo>
                <a:cubicBezTo>
                  <a:pt x="4178660" y="824591"/>
                  <a:pt x="4158511" y="817855"/>
                  <a:pt x="4158511" y="817855"/>
                </a:cubicBezTo>
                <a:cubicBezTo>
                  <a:pt x="4178660" y="817855"/>
                  <a:pt x="4245830" y="811119"/>
                  <a:pt x="4286134" y="817855"/>
                </a:cubicBezTo>
                <a:cubicBezTo>
                  <a:pt x="4306284" y="811119"/>
                  <a:pt x="4321398" y="811119"/>
                  <a:pt x="4338190" y="813646"/>
                </a:cubicBezTo>
                <a:lnTo>
                  <a:pt x="4399401" y="824430"/>
                </a:lnTo>
                <a:lnTo>
                  <a:pt x="4393606" y="824591"/>
                </a:lnTo>
                <a:cubicBezTo>
                  <a:pt x="4393606" y="824591"/>
                  <a:pt x="4400323" y="824591"/>
                  <a:pt x="4400323" y="824591"/>
                </a:cubicBezTo>
                <a:lnTo>
                  <a:pt x="4399401" y="824430"/>
                </a:lnTo>
                <a:lnTo>
                  <a:pt x="4543897" y="820382"/>
                </a:lnTo>
                <a:cubicBezTo>
                  <a:pt x="4593437" y="819539"/>
                  <a:pt x="4642136" y="817855"/>
                  <a:pt x="4689153" y="811119"/>
                </a:cubicBezTo>
                <a:cubicBezTo>
                  <a:pt x="4689153" y="824591"/>
                  <a:pt x="4675720" y="824591"/>
                  <a:pt x="4682438" y="838065"/>
                </a:cubicBezTo>
                <a:cubicBezTo>
                  <a:pt x="4695872" y="851537"/>
                  <a:pt x="4716022" y="831329"/>
                  <a:pt x="4709306" y="817855"/>
                </a:cubicBezTo>
                <a:cubicBezTo>
                  <a:pt x="4736173" y="851537"/>
                  <a:pt x="4850363" y="797646"/>
                  <a:pt x="4910817" y="817855"/>
                </a:cubicBezTo>
                <a:cubicBezTo>
                  <a:pt x="4910817" y="817855"/>
                  <a:pt x="4910817" y="831329"/>
                  <a:pt x="4910817" y="831329"/>
                </a:cubicBezTo>
                <a:cubicBezTo>
                  <a:pt x="4910817" y="831329"/>
                  <a:pt x="4930967" y="817855"/>
                  <a:pt x="4924250" y="838065"/>
                </a:cubicBezTo>
                <a:cubicBezTo>
                  <a:pt x="4951118" y="811119"/>
                  <a:pt x="4991420" y="824591"/>
                  <a:pt x="5025006" y="817855"/>
                </a:cubicBezTo>
                <a:cubicBezTo>
                  <a:pt x="5031721" y="817855"/>
                  <a:pt x="5031721" y="831329"/>
                  <a:pt x="5025006" y="838065"/>
                </a:cubicBezTo>
                <a:cubicBezTo>
                  <a:pt x="5025006" y="838065"/>
                  <a:pt x="5025006" y="838065"/>
                  <a:pt x="5051873" y="838065"/>
                </a:cubicBezTo>
                <a:cubicBezTo>
                  <a:pt x="5058589" y="838065"/>
                  <a:pt x="5045155" y="831329"/>
                  <a:pt x="5051873" y="817855"/>
                </a:cubicBezTo>
                <a:cubicBezTo>
                  <a:pt x="5078741" y="824591"/>
                  <a:pt x="5105609" y="851537"/>
                  <a:pt x="5132477" y="838065"/>
                </a:cubicBezTo>
                <a:cubicBezTo>
                  <a:pt x="5132477" y="844801"/>
                  <a:pt x="5132477" y="851537"/>
                  <a:pt x="5139195" y="858274"/>
                </a:cubicBezTo>
                <a:cubicBezTo>
                  <a:pt x="5152629" y="844801"/>
                  <a:pt x="5179497" y="858274"/>
                  <a:pt x="5186213" y="858274"/>
                </a:cubicBezTo>
                <a:cubicBezTo>
                  <a:pt x="5192931" y="871746"/>
                  <a:pt x="5172779" y="865010"/>
                  <a:pt x="5172779" y="878482"/>
                </a:cubicBezTo>
                <a:cubicBezTo>
                  <a:pt x="5213080" y="878482"/>
                  <a:pt x="5260100" y="918899"/>
                  <a:pt x="5313836" y="891954"/>
                </a:cubicBezTo>
                <a:cubicBezTo>
                  <a:pt x="5327270" y="918899"/>
                  <a:pt x="5286968" y="898690"/>
                  <a:pt x="5286968" y="918899"/>
                </a:cubicBezTo>
                <a:cubicBezTo>
                  <a:pt x="5327270" y="932371"/>
                  <a:pt x="5367574" y="885218"/>
                  <a:pt x="5401157" y="912162"/>
                </a:cubicBezTo>
                <a:cubicBezTo>
                  <a:pt x="5407875" y="912162"/>
                  <a:pt x="5401157" y="898690"/>
                  <a:pt x="5407875" y="898690"/>
                </a:cubicBezTo>
                <a:cubicBezTo>
                  <a:pt x="5441459" y="918899"/>
                  <a:pt x="5468329" y="918899"/>
                  <a:pt x="5501913" y="905426"/>
                </a:cubicBezTo>
                <a:cubicBezTo>
                  <a:pt x="5508631" y="979524"/>
                  <a:pt x="5582518" y="918899"/>
                  <a:pt x="5616102" y="959315"/>
                </a:cubicBezTo>
                <a:cubicBezTo>
                  <a:pt x="5636254" y="945843"/>
                  <a:pt x="5676556" y="952579"/>
                  <a:pt x="5703424" y="972788"/>
                </a:cubicBezTo>
                <a:cubicBezTo>
                  <a:pt x="5710142" y="966051"/>
                  <a:pt x="5710142" y="959315"/>
                  <a:pt x="5716857" y="952579"/>
                </a:cubicBezTo>
                <a:cubicBezTo>
                  <a:pt x="5730291" y="952579"/>
                  <a:pt x="5716857" y="959315"/>
                  <a:pt x="5716857" y="966051"/>
                </a:cubicBezTo>
                <a:cubicBezTo>
                  <a:pt x="5730291" y="972788"/>
                  <a:pt x="5730291" y="959315"/>
                  <a:pt x="5743725" y="959315"/>
                </a:cubicBezTo>
                <a:cubicBezTo>
                  <a:pt x="5743725" y="952579"/>
                  <a:pt x="5737009" y="952579"/>
                  <a:pt x="5730291" y="952579"/>
                </a:cubicBezTo>
                <a:cubicBezTo>
                  <a:pt x="5757159" y="939107"/>
                  <a:pt x="5790745" y="952579"/>
                  <a:pt x="5817613" y="952579"/>
                </a:cubicBezTo>
                <a:cubicBezTo>
                  <a:pt x="5804179" y="966051"/>
                  <a:pt x="5763877" y="966051"/>
                  <a:pt x="5750443" y="952579"/>
                </a:cubicBezTo>
                <a:cubicBezTo>
                  <a:pt x="5743725" y="952579"/>
                  <a:pt x="5750443" y="966051"/>
                  <a:pt x="5743725" y="966051"/>
                </a:cubicBezTo>
                <a:cubicBezTo>
                  <a:pt x="5750443" y="979524"/>
                  <a:pt x="5770593" y="992996"/>
                  <a:pt x="5777311" y="972788"/>
                </a:cubicBezTo>
                <a:cubicBezTo>
                  <a:pt x="5790745" y="979524"/>
                  <a:pt x="5804179" y="992996"/>
                  <a:pt x="5817613" y="999732"/>
                </a:cubicBezTo>
                <a:cubicBezTo>
                  <a:pt x="5831047" y="999732"/>
                  <a:pt x="5824331" y="972788"/>
                  <a:pt x="5837765" y="972788"/>
                </a:cubicBezTo>
                <a:cubicBezTo>
                  <a:pt x="5843641" y="1019941"/>
                  <a:pt x="5890661" y="989733"/>
                  <a:pt x="5911323" y="1008520"/>
                </a:cubicBezTo>
                <a:lnTo>
                  <a:pt x="5916485" y="1016888"/>
                </a:lnTo>
                <a:lnTo>
                  <a:pt x="0" y="1016888"/>
                </a:lnTo>
                <a:close/>
                <a:moveTo>
                  <a:pt x="0" y="11804"/>
                </a:moveTo>
                <a:lnTo>
                  <a:pt x="7393" y="16252"/>
                </a:lnTo>
                <a:lnTo>
                  <a:pt x="0" y="27785"/>
                </a:lnTo>
                <a:close/>
                <a:moveTo>
                  <a:pt x="26218" y="1116"/>
                </a:moveTo>
                <a:cubicBezTo>
                  <a:pt x="32621" y="-2085"/>
                  <a:pt x="39024" y="1116"/>
                  <a:pt x="39024" y="17126"/>
                </a:cubicBezTo>
                <a:cubicBezTo>
                  <a:pt x="26218" y="4319"/>
                  <a:pt x="26218" y="17126"/>
                  <a:pt x="13411" y="23529"/>
                </a:cubicBezTo>
                <a:cubicBezTo>
                  <a:pt x="13411" y="13923"/>
                  <a:pt x="19814" y="4319"/>
                  <a:pt x="26218" y="1116"/>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ID" sz="1351">
              <a:solidFill>
                <a:prstClr val="white"/>
              </a:solidFill>
              <a:latin typeface="Arial Narrow"/>
            </a:endParaRPr>
          </a:p>
        </p:txBody>
      </p:sp>
      <p:sp>
        <p:nvSpPr>
          <p:cNvPr id="8" name="Freeform 53">
            <a:extLst>
              <a:ext uri="{FF2B5EF4-FFF2-40B4-BE49-F238E27FC236}">
                <a16:creationId xmlns:a16="http://schemas.microsoft.com/office/drawing/2014/main" id="{FA100899-5AC1-4477-8359-1BDD16B018D2}"/>
              </a:ext>
            </a:extLst>
          </p:cNvPr>
          <p:cNvSpPr/>
          <p:nvPr/>
        </p:nvSpPr>
        <p:spPr>
          <a:xfrm>
            <a:off x="8526507" y="1"/>
            <a:ext cx="3665493" cy="635124"/>
          </a:xfrm>
          <a:custGeom>
            <a:avLst/>
            <a:gdLst>
              <a:gd name="connsiteX0" fmla="*/ 4328023 w 4342524"/>
              <a:gd name="connsiteY0" fmla="*/ 737225 h 752434"/>
              <a:gd name="connsiteX1" fmla="*/ 4340830 w 4342524"/>
              <a:gd name="connsiteY1" fmla="*/ 740427 h 752434"/>
              <a:gd name="connsiteX2" fmla="*/ 4342524 w 4342524"/>
              <a:gd name="connsiteY2" fmla="*/ 740851 h 752434"/>
              <a:gd name="connsiteX3" fmla="*/ 4342524 w 4342524"/>
              <a:gd name="connsiteY3" fmla="*/ 749186 h 752434"/>
              <a:gd name="connsiteX4" fmla="*/ 4336028 w 4342524"/>
              <a:gd name="connsiteY4" fmla="*/ 752434 h 752434"/>
              <a:gd name="connsiteX5" fmla="*/ 4328023 w 4342524"/>
              <a:gd name="connsiteY5" fmla="*/ 737225 h 752434"/>
              <a:gd name="connsiteX6" fmla="*/ 4327523 w 4342524"/>
              <a:gd name="connsiteY6" fmla="*/ 698087 h 752434"/>
              <a:gd name="connsiteX7" fmla="*/ 4335227 w 4342524"/>
              <a:gd name="connsiteY7" fmla="*/ 699605 h 752434"/>
              <a:gd name="connsiteX8" fmla="*/ 4342524 w 4342524"/>
              <a:gd name="connsiteY8" fmla="*/ 700848 h 752434"/>
              <a:gd name="connsiteX9" fmla="*/ 4342524 w 4342524"/>
              <a:gd name="connsiteY9" fmla="*/ 712413 h 752434"/>
              <a:gd name="connsiteX10" fmla="*/ 4340029 w 4342524"/>
              <a:gd name="connsiteY10" fmla="*/ 712612 h 752434"/>
              <a:gd name="connsiteX11" fmla="*/ 4321620 w 4342524"/>
              <a:gd name="connsiteY11" fmla="*/ 703073 h 752434"/>
              <a:gd name="connsiteX12" fmla="*/ 4327523 w 4342524"/>
              <a:gd name="connsiteY12" fmla="*/ 698087 h 752434"/>
              <a:gd name="connsiteX13" fmla="*/ 4342524 w 4342524"/>
              <a:gd name="connsiteY13" fmla="*/ 645172 h 752434"/>
              <a:gd name="connsiteX14" fmla="*/ 4342524 w 4342524"/>
              <a:gd name="connsiteY14" fmla="*/ 649342 h 752434"/>
              <a:gd name="connsiteX15" fmla="*/ 4340830 w 4342524"/>
              <a:gd name="connsiteY15" fmla="*/ 649500 h 752434"/>
              <a:gd name="connsiteX16" fmla="*/ 4328023 w 4342524"/>
              <a:gd name="connsiteY16" fmla="*/ 628368 h 752434"/>
              <a:gd name="connsiteX17" fmla="*/ 4334426 w 4342524"/>
              <a:gd name="connsiteY17" fmla="*/ 642456 h 752434"/>
              <a:gd name="connsiteX18" fmla="*/ 4329624 w 4342524"/>
              <a:gd name="connsiteY18" fmla="*/ 653903 h 752434"/>
              <a:gd name="connsiteX19" fmla="*/ 4315217 w 4342524"/>
              <a:gd name="connsiteY19" fmla="*/ 649500 h 752434"/>
              <a:gd name="connsiteX20" fmla="*/ 4328023 w 4342524"/>
              <a:gd name="connsiteY20" fmla="*/ 628368 h 752434"/>
              <a:gd name="connsiteX21" fmla="*/ 3975840 w 4342524"/>
              <a:gd name="connsiteY21" fmla="*/ 626898 h 752434"/>
              <a:gd name="connsiteX22" fmla="*/ 4004655 w 4342524"/>
              <a:gd name="connsiteY22" fmla="*/ 643738 h 752434"/>
              <a:gd name="connsiteX23" fmla="*/ 3997751 w 4342524"/>
              <a:gd name="connsiteY23" fmla="*/ 645719 h 752434"/>
              <a:gd name="connsiteX24" fmla="*/ 3966235 w 4342524"/>
              <a:gd name="connsiteY24" fmla="*/ 643738 h 752434"/>
              <a:gd name="connsiteX25" fmla="*/ 3966235 w 4342524"/>
              <a:gd name="connsiteY25" fmla="*/ 636694 h 752434"/>
              <a:gd name="connsiteX26" fmla="*/ 3975840 w 4342524"/>
              <a:gd name="connsiteY26" fmla="*/ 626898 h 752434"/>
              <a:gd name="connsiteX27" fmla="*/ 4065486 w 4342524"/>
              <a:gd name="connsiteY27" fmla="*/ 621965 h 752434"/>
              <a:gd name="connsiteX28" fmla="*/ 4039872 w 4342524"/>
              <a:gd name="connsiteY28" fmla="*/ 634772 h 752434"/>
              <a:gd name="connsiteX29" fmla="*/ 4065486 w 4342524"/>
              <a:gd name="connsiteY29" fmla="*/ 621965 h 752434"/>
              <a:gd name="connsiteX30" fmla="*/ 3172220 w 4342524"/>
              <a:gd name="connsiteY30" fmla="*/ 615562 h 752434"/>
              <a:gd name="connsiteX31" fmla="*/ 3185027 w 4342524"/>
              <a:gd name="connsiteY31" fmla="*/ 634772 h 752434"/>
              <a:gd name="connsiteX32" fmla="*/ 3172220 w 4342524"/>
              <a:gd name="connsiteY32" fmla="*/ 634772 h 752434"/>
              <a:gd name="connsiteX33" fmla="*/ 3172220 w 4342524"/>
              <a:gd name="connsiteY33" fmla="*/ 615562 h 752434"/>
              <a:gd name="connsiteX34" fmla="*/ 3849374 w 4342524"/>
              <a:gd name="connsiteY34" fmla="*/ 614861 h 752434"/>
              <a:gd name="connsiteX35" fmla="*/ 3863781 w 4342524"/>
              <a:gd name="connsiteY35" fmla="*/ 628368 h 752434"/>
              <a:gd name="connsiteX36" fmla="*/ 3838168 w 4342524"/>
              <a:gd name="connsiteY36" fmla="*/ 634772 h 752434"/>
              <a:gd name="connsiteX37" fmla="*/ 3838168 w 4342524"/>
              <a:gd name="connsiteY37" fmla="*/ 615562 h 752434"/>
              <a:gd name="connsiteX38" fmla="*/ 3844571 w 4342524"/>
              <a:gd name="connsiteY38" fmla="*/ 621965 h 752434"/>
              <a:gd name="connsiteX39" fmla="*/ 3849374 w 4342524"/>
              <a:gd name="connsiteY39" fmla="*/ 614861 h 752434"/>
              <a:gd name="connsiteX40" fmla="*/ 3334704 w 4342524"/>
              <a:gd name="connsiteY40" fmla="*/ 609158 h 752434"/>
              <a:gd name="connsiteX41" fmla="*/ 3332003 w 4342524"/>
              <a:gd name="connsiteY41" fmla="*/ 622766 h 752434"/>
              <a:gd name="connsiteX42" fmla="*/ 3313092 w 4342524"/>
              <a:gd name="connsiteY42" fmla="*/ 621965 h 752434"/>
              <a:gd name="connsiteX43" fmla="*/ 3320296 w 4342524"/>
              <a:gd name="connsiteY43" fmla="*/ 621965 h 752434"/>
              <a:gd name="connsiteX44" fmla="*/ 3320296 w 4342524"/>
              <a:gd name="connsiteY44" fmla="*/ 615562 h 752434"/>
              <a:gd name="connsiteX45" fmla="*/ 3334704 w 4342524"/>
              <a:gd name="connsiteY45" fmla="*/ 609158 h 752434"/>
              <a:gd name="connsiteX46" fmla="*/ 3161014 w 4342524"/>
              <a:gd name="connsiteY46" fmla="*/ 601054 h 752434"/>
              <a:gd name="connsiteX47" fmla="*/ 3165817 w 4342524"/>
              <a:gd name="connsiteY47" fmla="*/ 609158 h 752434"/>
              <a:gd name="connsiteX48" fmla="*/ 3156213 w 4342524"/>
              <a:gd name="connsiteY48" fmla="*/ 618764 h 752434"/>
              <a:gd name="connsiteX49" fmla="*/ 3146607 w 4342524"/>
              <a:gd name="connsiteY49" fmla="*/ 609158 h 752434"/>
              <a:gd name="connsiteX50" fmla="*/ 3161014 w 4342524"/>
              <a:gd name="connsiteY50" fmla="*/ 601054 h 752434"/>
              <a:gd name="connsiteX51" fmla="*/ 3065523 w 4342524"/>
              <a:gd name="connsiteY51" fmla="*/ 598753 h 752434"/>
              <a:gd name="connsiteX52" fmla="*/ 3085774 w 4342524"/>
              <a:gd name="connsiteY52" fmla="*/ 602755 h 752434"/>
              <a:gd name="connsiteX53" fmla="*/ 3050554 w 4342524"/>
              <a:gd name="connsiteY53" fmla="*/ 609158 h 752434"/>
              <a:gd name="connsiteX54" fmla="*/ 3065523 w 4342524"/>
              <a:gd name="connsiteY54" fmla="*/ 598753 h 752434"/>
              <a:gd name="connsiteX55" fmla="*/ 3550017 w 4342524"/>
              <a:gd name="connsiteY55" fmla="*/ 596352 h 752434"/>
              <a:gd name="connsiteX56" fmla="*/ 3528405 w 4342524"/>
              <a:gd name="connsiteY56" fmla="*/ 621965 h 752434"/>
              <a:gd name="connsiteX57" fmla="*/ 3521201 w 4342524"/>
              <a:gd name="connsiteY57" fmla="*/ 621965 h 752434"/>
              <a:gd name="connsiteX58" fmla="*/ 3521201 w 4342524"/>
              <a:gd name="connsiteY58" fmla="*/ 615562 h 752434"/>
              <a:gd name="connsiteX59" fmla="*/ 3550017 w 4342524"/>
              <a:gd name="connsiteY59" fmla="*/ 596352 h 752434"/>
              <a:gd name="connsiteX60" fmla="*/ 2909681 w 4342524"/>
              <a:gd name="connsiteY60" fmla="*/ 596352 h 752434"/>
              <a:gd name="connsiteX61" fmla="*/ 2957707 w 4342524"/>
              <a:gd name="connsiteY61" fmla="*/ 602755 h 752434"/>
              <a:gd name="connsiteX62" fmla="*/ 2909681 w 4342524"/>
              <a:gd name="connsiteY62" fmla="*/ 596352 h 752434"/>
              <a:gd name="connsiteX63" fmla="*/ 3607800 w 4342524"/>
              <a:gd name="connsiteY63" fmla="*/ 594132 h 752434"/>
              <a:gd name="connsiteX64" fmla="*/ 3654758 w 4342524"/>
              <a:gd name="connsiteY64" fmla="*/ 610031 h 752434"/>
              <a:gd name="connsiteX65" fmla="*/ 3674882 w 4342524"/>
              <a:gd name="connsiteY65" fmla="*/ 596642 h 752434"/>
              <a:gd name="connsiteX66" fmla="*/ 3674882 w 4342524"/>
              <a:gd name="connsiteY66" fmla="*/ 616727 h 752434"/>
              <a:gd name="connsiteX67" fmla="*/ 3688299 w 4342524"/>
              <a:gd name="connsiteY67" fmla="*/ 596642 h 752434"/>
              <a:gd name="connsiteX68" fmla="*/ 3748672 w 4342524"/>
              <a:gd name="connsiteY68" fmla="*/ 610031 h 752434"/>
              <a:gd name="connsiteX69" fmla="*/ 3688299 w 4342524"/>
              <a:gd name="connsiteY69" fmla="*/ 630115 h 752434"/>
              <a:gd name="connsiteX70" fmla="*/ 3762090 w 4342524"/>
              <a:gd name="connsiteY70" fmla="*/ 643504 h 752434"/>
              <a:gd name="connsiteX71" fmla="*/ 3768798 w 4342524"/>
              <a:gd name="connsiteY71" fmla="*/ 610031 h 752434"/>
              <a:gd name="connsiteX72" fmla="*/ 3802340 w 4342524"/>
              <a:gd name="connsiteY72" fmla="*/ 610031 h 752434"/>
              <a:gd name="connsiteX73" fmla="*/ 3775506 w 4342524"/>
              <a:gd name="connsiteY73" fmla="*/ 630115 h 752434"/>
              <a:gd name="connsiteX74" fmla="*/ 3782214 w 4342524"/>
              <a:gd name="connsiteY74" fmla="*/ 636811 h 752434"/>
              <a:gd name="connsiteX75" fmla="*/ 3775506 w 4342524"/>
              <a:gd name="connsiteY75" fmla="*/ 636811 h 752434"/>
              <a:gd name="connsiteX76" fmla="*/ 3802340 w 4342524"/>
              <a:gd name="connsiteY76" fmla="*/ 656894 h 752434"/>
              <a:gd name="connsiteX77" fmla="*/ 3534008 w 4342524"/>
              <a:gd name="connsiteY77" fmla="*/ 656894 h 752434"/>
              <a:gd name="connsiteX78" fmla="*/ 3574257 w 4342524"/>
              <a:gd name="connsiteY78" fmla="*/ 650198 h 752434"/>
              <a:gd name="connsiteX79" fmla="*/ 3547426 w 4342524"/>
              <a:gd name="connsiteY79" fmla="*/ 636811 h 752434"/>
              <a:gd name="connsiteX80" fmla="*/ 3547426 w 4342524"/>
              <a:gd name="connsiteY80" fmla="*/ 623421 h 752434"/>
              <a:gd name="connsiteX81" fmla="*/ 3607799 w 4342524"/>
              <a:gd name="connsiteY81" fmla="*/ 623421 h 752434"/>
              <a:gd name="connsiteX82" fmla="*/ 3560842 w 4342524"/>
              <a:gd name="connsiteY82" fmla="*/ 603338 h 752434"/>
              <a:gd name="connsiteX83" fmla="*/ 3607800 w 4342524"/>
              <a:gd name="connsiteY83" fmla="*/ 594132 h 752434"/>
              <a:gd name="connsiteX84" fmla="*/ 3274673 w 4342524"/>
              <a:gd name="connsiteY84" fmla="*/ 588026 h 752434"/>
              <a:gd name="connsiteX85" fmla="*/ 3274673 w 4342524"/>
              <a:gd name="connsiteY85" fmla="*/ 602116 h 752434"/>
              <a:gd name="connsiteX86" fmla="*/ 3270121 w 4342524"/>
              <a:gd name="connsiteY86" fmla="*/ 604096 h 752434"/>
              <a:gd name="connsiteX87" fmla="*/ 3252261 w 4342524"/>
              <a:gd name="connsiteY87" fmla="*/ 602116 h 752434"/>
              <a:gd name="connsiteX88" fmla="*/ 3274673 w 4342524"/>
              <a:gd name="connsiteY88" fmla="*/ 588026 h 752434"/>
              <a:gd name="connsiteX89" fmla="*/ 3132199 w 4342524"/>
              <a:gd name="connsiteY89" fmla="*/ 578341 h 752434"/>
              <a:gd name="connsiteX90" fmla="*/ 3153010 w 4342524"/>
              <a:gd name="connsiteY90" fmla="*/ 589147 h 752434"/>
              <a:gd name="connsiteX91" fmla="*/ 3145530 w 4342524"/>
              <a:gd name="connsiteY91" fmla="*/ 591174 h 752434"/>
              <a:gd name="connsiteX92" fmla="*/ 3111387 w 4342524"/>
              <a:gd name="connsiteY92" fmla="*/ 589147 h 752434"/>
              <a:gd name="connsiteX93" fmla="*/ 3132199 w 4342524"/>
              <a:gd name="connsiteY93" fmla="*/ 578341 h 752434"/>
              <a:gd name="connsiteX94" fmla="*/ 4133522 w 4342524"/>
              <a:gd name="connsiteY94" fmla="*/ 560334 h 752434"/>
              <a:gd name="connsiteX95" fmla="*/ 4151932 w 4342524"/>
              <a:gd name="connsiteY95" fmla="*/ 567537 h 752434"/>
              <a:gd name="connsiteX96" fmla="*/ 4138325 w 4342524"/>
              <a:gd name="connsiteY96" fmla="*/ 572339 h 752434"/>
              <a:gd name="connsiteX97" fmla="*/ 4119915 w 4342524"/>
              <a:gd name="connsiteY97" fmla="*/ 567537 h 752434"/>
              <a:gd name="connsiteX98" fmla="*/ 4133522 w 4342524"/>
              <a:gd name="connsiteY98" fmla="*/ 560334 h 752434"/>
              <a:gd name="connsiteX99" fmla="*/ 4177744 w 4342524"/>
              <a:gd name="connsiteY99" fmla="*/ 547827 h 752434"/>
              <a:gd name="connsiteX100" fmla="*/ 4180746 w 4342524"/>
              <a:gd name="connsiteY100" fmla="*/ 554731 h 752434"/>
              <a:gd name="connsiteX101" fmla="*/ 4174343 w 4342524"/>
              <a:gd name="connsiteY101" fmla="*/ 554731 h 752434"/>
              <a:gd name="connsiteX102" fmla="*/ 4180746 w 4342524"/>
              <a:gd name="connsiteY102" fmla="*/ 567537 h 752434"/>
              <a:gd name="connsiteX103" fmla="*/ 4173542 w 4342524"/>
              <a:gd name="connsiteY103" fmla="*/ 577942 h 752434"/>
              <a:gd name="connsiteX104" fmla="*/ 4161536 w 4342524"/>
              <a:gd name="connsiteY104" fmla="*/ 573941 h 752434"/>
              <a:gd name="connsiteX105" fmla="*/ 4177744 w 4342524"/>
              <a:gd name="connsiteY105" fmla="*/ 547827 h 752434"/>
              <a:gd name="connsiteX106" fmla="*/ 3286109 w 4342524"/>
              <a:gd name="connsiteY106" fmla="*/ 522714 h 752434"/>
              <a:gd name="connsiteX107" fmla="*/ 3283214 w 4342524"/>
              <a:gd name="connsiteY107" fmla="*/ 542524 h 752434"/>
              <a:gd name="connsiteX108" fmla="*/ 3272386 w 4342524"/>
              <a:gd name="connsiteY108" fmla="*/ 541924 h 752434"/>
              <a:gd name="connsiteX109" fmla="*/ 3286109 w 4342524"/>
              <a:gd name="connsiteY109" fmla="*/ 522714 h 752434"/>
              <a:gd name="connsiteX110" fmla="*/ 3367521 w 4342524"/>
              <a:gd name="connsiteY110" fmla="*/ 513108 h 752434"/>
              <a:gd name="connsiteX111" fmla="*/ 3393134 w 4342524"/>
              <a:gd name="connsiteY111" fmla="*/ 513108 h 752434"/>
              <a:gd name="connsiteX112" fmla="*/ 3367521 w 4342524"/>
              <a:gd name="connsiteY112" fmla="*/ 535521 h 752434"/>
              <a:gd name="connsiteX113" fmla="*/ 3367521 w 4342524"/>
              <a:gd name="connsiteY113" fmla="*/ 513108 h 752434"/>
              <a:gd name="connsiteX114" fmla="*/ 4193553 w 4342524"/>
              <a:gd name="connsiteY114" fmla="*/ 500301 h 752434"/>
              <a:gd name="connsiteX115" fmla="*/ 4126317 w 4342524"/>
              <a:gd name="connsiteY115" fmla="*/ 528478 h 752434"/>
              <a:gd name="connsiteX116" fmla="*/ 4193553 w 4342524"/>
              <a:gd name="connsiteY116" fmla="*/ 500301 h 752434"/>
              <a:gd name="connsiteX117" fmla="*/ 3838648 w 4342524"/>
              <a:gd name="connsiteY117" fmla="*/ 498244 h 752434"/>
              <a:gd name="connsiteX118" fmla="*/ 3850975 w 4342524"/>
              <a:gd name="connsiteY118" fmla="*/ 515395 h 752434"/>
              <a:gd name="connsiteX119" fmla="*/ 3822800 w 4342524"/>
              <a:gd name="connsiteY119" fmla="*/ 529117 h 752434"/>
              <a:gd name="connsiteX120" fmla="*/ 3815755 w 4342524"/>
              <a:gd name="connsiteY120" fmla="*/ 501675 h 752434"/>
              <a:gd name="connsiteX121" fmla="*/ 3838648 w 4342524"/>
              <a:gd name="connsiteY121" fmla="*/ 498244 h 752434"/>
              <a:gd name="connsiteX122" fmla="*/ 4150930 w 4342524"/>
              <a:gd name="connsiteY122" fmla="*/ 497900 h 752434"/>
              <a:gd name="connsiteX123" fmla="*/ 4174343 w 4342524"/>
              <a:gd name="connsiteY123" fmla="*/ 500301 h 752434"/>
              <a:gd name="connsiteX124" fmla="*/ 4132720 w 4342524"/>
              <a:gd name="connsiteY124" fmla="*/ 506705 h 752434"/>
              <a:gd name="connsiteX125" fmla="*/ 4132720 w 4342524"/>
              <a:gd name="connsiteY125" fmla="*/ 500301 h 752434"/>
              <a:gd name="connsiteX126" fmla="*/ 4150930 w 4342524"/>
              <a:gd name="connsiteY126" fmla="*/ 497900 h 752434"/>
              <a:gd name="connsiteX127" fmla="*/ 4111011 w 4342524"/>
              <a:gd name="connsiteY127" fmla="*/ 495799 h 752434"/>
              <a:gd name="connsiteX128" fmla="*/ 4126319 w 4342524"/>
              <a:gd name="connsiteY128" fmla="*/ 500301 h 752434"/>
              <a:gd name="connsiteX129" fmla="*/ 4119115 w 4342524"/>
              <a:gd name="connsiteY129" fmla="*/ 508306 h 752434"/>
              <a:gd name="connsiteX130" fmla="*/ 4107109 w 4342524"/>
              <a:gd name="connsiteY130" fmla="*/ 506705 h 752434"/>
              <a:gd name="connsiteX131" fmla="*/ 4107109 w 4342524"/>
              <a:gd name="connsiteY131" fmla="*/ 500301 h 752434"/>
              <a:gd name="connsiteX132" fmla="*/ 4111011 w 4342524"/>
              <a:gd name="connsiteY132" fmla="*/ 495799 h 752434"/>
              <a:gd name="connsiteX133" fmla="*/ 4022329 w 4342524"/>
              <a:gd name="connsiteY133" fmla="*/ 480291 h 752434"/>
              <a:gd name="connsiteX134" fmla="*/ 4038806 w 4342524"/>
              <a:gd name="connsiteY134" fmla="*/ 481091 h 752434"/>
              <a:gd name="connsiteX135" fmla="*/ 4024930 w 4342524"/>
              <a:gd name="connsiteY135" fmla="*/ 500301 h 752434"/>
              <a:gd name="connsiteX136" fmla="*/ 4011056 w 4342524"/>
              <a:gd name="connsiteY136" fmla="*/ 493898 h 752434"/>
              <a:gd name="connsiteX137" fmla="*/ 4022329 w 4342524"/>
              <a:gd name="connsiteY137" fmla="*/ 480291 h 752434"/>
              <a:gd name="connsiteX138" fmla="*/ 3833208 w 4342524"/>
              <a:gd name="connsiteY138" fmla="*/ 476789 h 752434"/>
              <a:gd name="connsiteX139" fmla="*/ 3844571 w 4342524"/>
              <a:gd name="connsiteY139" fmla="*/ 481091 h 752434"/>
              <a:gd name="connsiteX140" fmla="*/ 3796545 w 4342524"/>
              <a:gd name="connsiteY140" fmla="*/ 493898 h 752434"/>
              <a:gd name="connsiteX141" fmla="*/ 3833208 w 4342524"/>
              <a:gd name="connsiteY141" fmla="*/ 476789 h 752434"/>
              <a:gd name="connsiteX142" fmla="*/ 1968391 w 4342524"/>
              <a:gd name="connsiteY142" fmla="*/ 439468 h 752434"/>
              <a:gd name="connsiteX143" fmla="*/ 1949180 w 4342524"/>
              <a:gd name="connsiteY143" fmla="*/ 461881 h 752434"/>
              <a:gd name="connsiteX144" fmla="*/ 1968391 w 4342524"/>
              <a:gd name="connsiteY144" fmla="*/ 439468 h 752434"/>
              <a:gd name="connsiteX145" fmla="*/ 1942777 w 4342524"/>
              <a:gd name="connsiteY145" fmla="*/ 439468 h 752434"/>
              <a:gd name="connsiteX146" fmla="*/ 1917164 w 4342524"/>
              <a:gd name="connsiteY146" fmla="*/ 455478 h 752434"/>
              <a:gd name="connsiteX147" fmla="*/ 1942777 w 4342524"/>
              <a:gd name="connsiteY147" fmla="*/ 439468 h 752434"/>
              <a:gd name="connsiteX148" fmla="*/ 1782693 w 4342524"/>
              <a:gd name="connsiteY148" fmla="*/ 439468 h 752434"/>
              <a:gd name="connsiteX149" fmla="*/ 1827517 w 4342524"/>
              <a:gd name="connsiteY149" fmla="*/ 446513 h 752434"/>
              <a:gd name="connsiteX150" fmla="*/ 1806706 w 4342524"/>
              <a:gd name="connsiteY150" fmla="*/ 466764 h 752434"/>
              <a:gd name="connsiteX151" fmla="*/ 1776290 w 4342524"/>
              <a:gd name="connsiteY151" fmla="*/ 460600 h 752434"/>
              <a:gd name="connsiteX152" fmla="*/ 1782693 w 4342524"/>
              <a:gd name="connsiteY152" fmla="*/ 439468 h 752434"/>
              <a:gd name="connsiteX153" fmla="*/ 1856900 w 4342524"/>
              <a:gd name="connsiteY153" fmla="*/ 434791 h 752434"/>
              <a:gd name="connsiteX154" fmla="*/ 1868605 w 4342524"/>
              <a:gd name="connsiteY154" fmla="*/ 447473 h 752434"/>
              <a:gd name="connsiteX155" fmla="*/ 1861669 w 4342524"/>
              <a:gd name="connsiteY155" fmla="*/ 454411 h 752434"/>
              <a:gd name="connsiteX156" fmla="*/ 1861669 w 4342524"/>
              <a:gd name="connsiteY156" fmla="*/ 461347 h 752434"/>
              <a:gd name="connsiteX157" fmla="*/ 1853431 w 4342524"/>
              <a:gd name="connsiteY157" fmla="*/ 463190 h 752434"/>
              <a:gd name="connsiteX158" fmla="*/ 1833920 w 4342524"/>
              <a:gd name="connsiteY158" fmla="*/ 454411 h 752434"/>
              <a:gd name="connsiteX159" fmla="*/ 1854732 w 4342524"/>
              <a:gd name="connsiteY159" fmla="*/ 440535 h 752434"/>
              <a:gd name="connsiteX160" fmla="*/ 1856900 w 4342524"/>
              <a:gd name="connsiteY160" fmla="*/ 434791 h 752434"/>
              <a:gd name="connsiteX161" fmla="*/ 2016415 w 4342524"/>
              <a:gd name="connsiteY161" fmla="*/ 433866 h 752434"/>
              <a:gd name="connsiteX162" fmla="*/ 2022818 w 4342524"/>
              <a:gd name="connsiteY162" fmla="*/ 461080 h 752434"/>
              <a:gd name="connsiteX163" fmla="*/ 1977995 w 4342524"/>
              <a:gd name="connsiteY163" fmla="*/ 447473 h 752434"/>
              <a:gd name="connsiteX164" fmla="*/ 2016415 w 4342524"/>
              <a:gd name="connsiteY164" fmla="*/ 433866 h 752434"/>
              <a:gd name="connsiteX165" fmla="*/ 2064659 w 4342524"/>
              <a:gd name="connsiteY165" fmla="*/ 416039 h 752434"/>
              <a:gd name="connsiteX166" fmla="*/ 2096457 w 4342524"/>
              <a:gd name="connsiteY166" fmla="*/ 448008 h 752434"/>
              <a:gd name="connsiteX167" fmla="*/ 2163692 w 4342524"/>
              <a:gd name="connsiteY167" fmla="*/ 434489 h 752434"/>
              <a:gd name="connsiteX168" fmla="*/ 2114107 w 4342524"/>
              <a:gd name="connsiteY168" fmla="*/ 451386 h 752434"/>
              <a:gd name="connsiteX169" fmla="*/ 2069563 w 4342524"/>
              <a:gd name="connsiteY169" fmla="*/ 427729 h 752434"/>
              <a:gd name="connsiteX170" fmla="*/ 2029221 w 4342524"/>
              <a:gd name="connsiteY170" fmla="*/ 427729 h 752434"/>
              <a:gd name="connsiteX171" fmla="*/ 2062839 w 4342524"/>
              <a:gd name="connsiteY171" fmla="*/ 414212 h 752434"/>
              <a:gd name="connsiteX172" fmla="*/ 2068482 w 4342524"/>
              <a:gd name="connsiteY172" fmla="*/ 414779 h 752434"/>
              <a:gd name="connsiteX173" fmla="*/ 2064659 w 4342524"/>
              <a:gd name="connsiteY173" fmla="*/ 416039 h 752434"/>
              <a:gd name="connsiteX174" fmla="*/ 2686203 w 4342524"/>
              <a:gd name="connsiteY174" fmla="*/ 411314 h 752434"/>
              <a:gd name="connsiteX175" fmla="*/ 2691436 w 4342524"/>
              <a:gd name="connsiteY175" fmla="*/ 415581 h 752434"/>
              <a:gd name="connsiteX176" fmla="*/ 2688675 w 4342524"/>
              <a:gd name="connsiteY176" fmla="*/ 416273 h 752434"/>
              <a:gd name="connsiteX177" fmla="*/ 2681959 w 4342524"/>
              <a:gd name="connsiteY177" fmla="*/ 407853 h 752434"/>
              <a:gd name="connsiteX178" fmla="*/ 2685947 w 4342524"/>
              <a:gd name="connsiteY178" fmla="*/ 410800 h 752434"/>
              <a:gd name="connsiteX179" fmla="*/ 2686203 w 4342524"/>
              <a:gd name="connsiteY179" fmla="*/ 411314 h 752434"/>
              <a:gd name="connsiteX180" fmla="*/ 2136798 w 4342524"/>
              <a:gd name="connsiteY180" fmla="*/ 407452 h 752434"/>
              <a:gd name="connsiteX181" fmla="*/ 2104862 w 4342524"/>
              <a:gd name="connsiteY181" fmla="*/ 418435 h 752434"/>
              <a:gd name="connsiteX182" fmla="*/ 2068482 w 4342524"/>
              <a:gd name="connsiteY182" fmla="*/ 414779 h 752434"/>
              <a:gd name="connsiteX183" fmla="*/ 2083009 w 4342524"/>
              <a:gd name="connsiteY183" fmla="*/ 409987 h 752434"/>
              <a:gd name="connsiteX184" fmla="*/ 2136798 w 4342524"/>
              <a:gd name="connsiteY184" fmla="*/ 407452 h 752434"/>
              <a:gd name="connsiteX185" fmla="*/ 3037748 w 4342524"/>
              <a:gd name="connsiteY185" fmla="*/ 401050 h 752434"/>
              <a:gd name="connsiteX186" fmla="*/ 3064527 w 4342524"/>
              <a:gd name="connsiteY186" fmla="*/ 407454 h 752434"/>
              <a:gd name="connsiteX187" fmla="*/ 3037748 w 4342524"/>
              <a:gd name="connsiteY187" fmla="*/ 413857 h 752434"/>
              <a:gd name="connsiteX188" fmla="*/ 3037748 w 4342524"/>
              <a:gd name="connsiteY188" fmla="*/ 401050 h 752434"/>
              <a:gd name="connsiteX189" fmla="*/ 2884069 w 4342524"/>
              <a:gd name="connsiteY189" fmla="*/ 401050 h 752434"/>
              <a:gd name="connsiteX190" fmla="*/ 2903279 w 4342524"/>
              <a:gd name="connsiteY190" fmla="*/ 420260 h 752434"/>
              <a:gd name="connsiteX191" fmla="*/ 2884069 w 4342524"/>
              <a:gd name="connsiteY191" fmla="*/ 401050 h 752434"/>
              <a:gd name="connsiteX192" fmla="*/ 2163692 w 4342524"/>
              <a:gd name="connsiteY192" fmla="*/ 394647 h 752434"/>
              <a:gd name="connsiteX193" fmla="*/ 2163692 w 4342524"/>
              <a:gd name="connsiteY193" fmla="*/ 426664 h 752434"/>
              <a:gd name="connsiteX194" fmla="*/ 2150885 w 4342524"/>
              <a:gd name="connsiteY194" fmla="*/ 407454 h 752434"/>
              <a:gd name="connsiteX195" fmla="*/ 2163692 w 4342524"/>
              <a:gd name="connsiteY195" fmla="*/ 394647 h 752434"/>
              <a:gd name="connsiteX196" fmla="*/ 3562824 w 4342524"/>
              <a:gd name="connsiteY196" fmla="*/ 392246 h 752434"/>
              <a:gd name="connsiteX197" fmla="*/ 3575631 w 4342524"/>
              <a:gd name="connsiteY197" fmla="*/ 394647 h 752434"/>
              <a:gd name="connsiteX198" fmla="*/ 3575631 w 4342524"/>
              <a:gd name="connsiteY198" fmla="*/ 401050 h 752434"/>
              <a:gd name="connsiteX199" fmla="*/ 3573430 w 4342524"/>
              <a:gd name="connsiteY199" fmla="*/ 405452 h 752434"/>
              <a:gd name="connsiteX200" fmla="*/ 3567626 w 4342524"/>
              <a:gd name="connsiteY200" fmla="*/ 402652 h 752434"/>
              <a:gd name="connsiteX201" fmla="*/ 3550017 w 4342524"/>
              <a:gd name="connsiteY201" fmla="*/ 394647 h 752434"/>
              <a:gd name="connsiteX202" fmla="*/ 3562824 w 4342524"/>
              <a:gd name="connsiteY202" fmla="*/ 392246 h 752434"/>
              <a:gd name="connsiteX203" fmla="*/ 2191707 w 4342524"/>
              <a:gd name="connsiteY203" fmla="*/ 388244 h 752434"/>
              <a:gd name="connsiteX204" fmla="*/ 2177299 w 4342524"/>
              <a:gd name="connsiteY204" fmla="*/ 407454 h 752434"/>
              <a:gd name="connsiteX205" fmla="*/ 2191707 w 4342524"/>
              <a:gd name="connsiteY205" fmla="*/ 420260 h 752434"/>
              <a:gd name="connsiteX206" fmla="*/ 2177299 w 4342524"/>
              <a:gd name="connsiteY206" fmla="*/ 426664 h 752434"/>
              <a:gd name="connsiteX207" fmla="*/ 2170095 w 4342524"/>
              <a:gd name="connsiteY207" fmla="*/ 413857 h 752434"/>
              <a:gd name="connsiteX208" fmla="*/ 2191707 w 4342524"/>
              <a:gd name="connsiteY208" fmla="*/ 388244 h 752434"/>
              <a:gd name="connsiteX209" fmla="*/ 2058037 w 4342524"/>
              <a:gd name="connsiteY209" fmla="*/ 388244 h 752434"/>
              <a:gd name="connsiteX210" fmla="*/ 2012113 w 4342524"/>
              <a:gd name="connsiteY210" fmla="*/ 413458 h 752434"/>
              <a:gd name="connsiteX211" fmla="*/ 2003608 w 4342524"/>
              <a:gd name="connsiteY211" fmla="*/ 401050 h 752434"/>
              <a:gd name="connsiteX212" fmla="*/ 2010413 w 4342524"/>
              <a:gd name="connsiteY212" fmla="*/ 407454 h 752434"/>
              <a:gd name="connsiteX213" fmla="*/ 2010413 w 4342524"/>
              <a:gd name="connsiteY213" fmla="*/ 401050 h 752434"/>
              <a:gd name="connsiteX214" fmla="*/ 2058037 w 4342524"/>
              <a:gd name="connsiteY214" fmla="*/ 388244 h 752434"/>
              <a:gd name="connsiteX215" fmla="*/ 3252261 w 4342524"/>
              <a:gd name="connsiteY215" fmla="*/ 378638 h 752434"/>
              <a:gd name="connsiteX216" fmla="*/ 3258664 w 4342524"/>
              <a:gd name="connsiteY216" fmla="*/ 400250 h 752434"/>
              <a:gd name="connsiteX217" fmla="*/ 3250260 w 4342524"/>
              <a:gd name="connsiteY217" fmla="*/ 401263 h 752434"/>
              <a:gd name="connsiteX218" fmla="*/ 3239454 w 4342524"/>
              <a:gd name="connsiteY218" fmla="*/ 400250 h 752434"/>
              <a:gd name="connsiteX219" fmla="*/ 3252261 w 4342524"/>
              <a:gd name="connsiteY219" fmla="*/ 378638 h 752434"/>
              <a:gd name="connsiteX220" fmla="*/ 2999695 w 4342524"/>
              <a:gd name="connsiteY220" fmla="*/ 373858 h 752434"/>
              <a:gd name="connsiteX221" fmla="*/ 3024943 w 4342524"/>
              <a:gd name="connsiteY221" fmla="*/ 392868 h 752434"/>
              <a:gd name="connsiteX222" fmla="*/ 3011644 w 4342524"/>
              <a:gd name="connsiteY222" fmla="*/ 413145 h 752434"/>
              <a:gd name="connsiteX223" fmla="*/ 2951795 w 4342524"/>
              <a:gd name="connsiteY223" fmla="*/ 419905 h 752434"/>
              <a:gd name="connsiteX224" fmla="*/ 2938497 w 4342524"/>
              <a:gd name="connsiteY224" fmla="*/ 406387 h 752434"/>
              <a:gd name="connsiteX225" fmla="*/ 3011644 w 4342524"/>
              <a:gd name="connsiteY225" fmla="*/ 386108 h 752434"/>
              <a:gd name="connsiteX226" fmla="*/ 2998345 w 4342524"/>
              <a:gd name="connsiteY226" fmla="*/ 379350 h 752434"/>
              <a:gd name="connsiteX227" fmla="*/ 2999695 w 4342524"/>
              <a:gd name="connsiteY227" fmla="*/ 373858 h 752434"/>
              <a:gd name="connsiteX228" fmla="*/ 2231051 w 4342524"/>
              <a:gd name="connsiteY228" fmla="*/ 354926 h 752434"/>
              <a:gd name="connsiteX229" fmla="*/ 2253338 w 4342524"/>
              <a:gd name="connsiteY229" fmla="*/ 359428 h 752434"/>
              <a:gd name="connsiteX230" fmla="*/ 2249849 w 4342524"/>
              <a:gd name="connsiteY230" fmla="*/ 364830 h 752434"/>
              <a:gd name="connsiteX231" fmla="*/ 2241633 w 4342524"/>
              <a:gd name="connsiteY231" fmla="*/ 364230 h 752434"/>
              <a:gd name="connsiteX232" fmla="*/ 2224522 w 4342524"/>
              <a:gd name="connsiteY232" fmla="*/ 359428 h 752434"/>
              <a:gd name="connsiteX233" fmla="*/ 2231051 w 4342524"/>
              <a:gd name="connsiteY233" fmla="*/ 354926 h 752434"/>
              <a:gd name="connsiteX234" fmla="*/ 2388608 w 4342524"/>
              <a:gd name="connsiteY234" fmla="*/ 343119 h 752434"/>
              <a:gd name="connsiteX235" fmla="*/ 2419826 w 4342524"/>
              <a:gd name="connsiteY235" fmla="*/ 353024 h 752434"/>
              <a:gd name="connsiteX236" fmla="*/ 2412347 w 4342524"/>
              <a:gd name="connsiteY236" fmla="*/ 358327 h 752434"/>
              <a:gd name="connsiteX237" fmla="*/ 2401616 w 4342524"/>
              <a:gd name="connsiteY237" fmla="*/ 357026 h 752434"/>
              <a:gd name="connsiteX238" fmla="*/ 2378203 w 4342524"/>
              <a:gd name="connsiteY238" fmla="*/ 346621 h 752434"/>
              <a:gd name="connsiteX239" fmla="*/ 2388608 w 4342524"/>
              <a:gd name="connsiteY239" fmla="*/ 343119 h 752434"/>
              <a:gd name="connsiteX240" fmla="*/ 1861774 w 4342524"/>
              <a:gd name="connsiteY240" fmla="*/ 317805 h 752434"/>
              <a:gd name="connsiteX241" fmla="*/ 1881944 w 4342524"/>
              <a:gd name="connsiteY241" fmla="*/ 345554 h 752434"/>
              <a:gd name="connsiteX242" fmla="*/ 1801262 w 4342524"/>
              <a:gd name="connsiteY242" fmla="*/ 338616 h 752434"/>
              <a:gd name="connsiteX243" fmla="*/ 1774368 w 4342524"/>
              <a:gd name="connsiteY243" fmla="*/ 349890 h 752434"/>
              <a:gd name="connsiteX244" fmla="*/ 1747474 w 4342524"/>
              <a:gd name="connsiteY244" fmla="*/ 345554 h 752434"/>
              <a:gd name="connsiteX245" fmla="*/ 1861774 w 4342524"/>
              <a:gd name="connsiteY245" fmla="*/ 317805 h 752434"/>
              <a:gd name="connsiteX246" fmla="*/ 1728263 w 4342524"/>
              <a:gd name="connsiteY246" fmla="*/ 317805 h 752434"/>
              <a:gd name="connsiteX247" fmla="*/ 1728263 w 4342524"/>
              <a:gd name="connsiteY247" fmla="*/ 332213 h 752434"/>
              <a:gd name="connsiteX248" fmla="*/ 1709054 w 4342524"/>
              <a:gd name="connsiteY248" fmla="*/ 346621 h 752434"/>
              <a:gd name="connsiteX249" fmla="*/ 1728263 w 4342524"/>
              <a:gd name="connsiteY249" fmla="*/ 317805 h 752434"/>
              <a:gd name="connsiteX250" fmla="*/ 1895832 w 4342524"/>
              <a:gd name="connsiteY250" fmla="*/ 315079 h 752434"/>
              <a:gd name="connsiteX251" fmla="*/ 1923567 w 4342524"/>
              <a:gd name="connsiteY251" fmla="*/ 325809 h 752434"/>
              <a:gd name="connsiteX252" fmla="*/ 1888348 w 4342524"/>
              <a:gd name="connsiteY252" fmla="*/ 346621 h 752434"/>
              <a:gd name="connsiteX253" fmla="*/ 1895392 w 4342524"/>
              <a:gd name="connsiteY253" fmla="*/ 318872 h 752434"/>
              <a:gd name="connsiteX254" fmla="*/ 1895832 w 4342524"/>
              <a:gd name="connsiteY254" fmla="*/ 315079 h 752434"/>
              <a:gd name="connsiteX255" fmla="*/ 2285355 w 4342524"/>
              <a:gd name="connsiteY255" fmla="*/ 298597 h 752434"/>
              <a:gd name="connsiteX256" fmla="*/ 2259742 w 4342524"/>
              <a:gd name="connsiteY256" fmla="*/ 311403 h 752434"/>
              <a:gd name="connsiteX257" fmla="*/ 2285355 w 4342524"/>
              <a:gd name="connsiteY257" fmla="*/ 298597 h 752434"/>
              <a:gd name="connsiteX258" fmla="*/ 2412321 w 4342524"/>
              <a:gd name="connsiteY258" fmla="*/ 292794 h 752434"/>
              <a:gd name="connsiteX259" fmla="*/ 2413279 w 4342524"/>
              <a:gd name="connsiteY259" fmla="*/ 293339 h 752434"/>
              <a:gd name="connsiteX260" fmla="*/ 2411805 w 4342524"/>
              <a:gd name="connsiteY260" fmla="*/ 292817 h 752434"/>
              <a:gd name="connsiteX261" fmla="*/ 2224524 w 4342524"/>
              <a:gd name="connsiteY261" fmla="*/ 292193 h 752434"/>
              <a:gd name="connsiteX262" fmla="*/ 2211718 w 4342524"/>
              <a:gd name="connsiteY262" fmla="*/ 311403 h 752434"/>
              <a:gd name="connsiteX263" fmla="*/ 2224524 w 4342524"/>
              <a:gd name="connsiteY263" fmla="*/ 292193 h 752434"/>
              <a:gd name="connsiteX264" fmla="*/ 2399004 w 4342524"/>
              <a:gd name="connsiteY264" fmla="*/ 288287 h 752434"/>
              <a:gd name="connsiteX265" fmla="*/ 2411805 w 4342524"/>
              <a:gd name="connsiteY265" fmla="*/ 292817 h 752434"/>
              <a:gd name="connsiteX266" fmla="*/ 2399845 w 4342524"/>
              <a:gd name="connsiteY266" fmla="*/ 293339 h 752434"/>
              <a:gd name="connsiteX267" fmla="*/ 2399004 w 4342524"/>
              <a:gd name="connsiteY267" fmla="*/ 288287 h 752434"/>
              <a:gd name="connsiteX268" fmla="*/ 1843524 w 4342524"/>
              <a:gd name="connsiteY268" fmla="*/ 244167 h 752434"/>
              <a:gd name="connsiteX269" fmla="*/ 1795498 w 4342524"/>
              <a:gd name="connsiteY269" fmla="*/ 260177 h 752434"/>
              <a:gd name="connsiteX270" fmla="*/ 1843524 w 4342524"/>
              <a:gd name="connsiteY270" fmla="*/ 244167 h 752434"/>
              <a:gd name="connsiteX271" fmla="*/ 707231 w 4342524"/>
              <a:gd name="connsiteY271" fmla="*/ 123475 h 752434"/>
              <a:gd name="connsiteX272" fmla="*/ 726141 w 4342524"/>
              <a:gd name="connsiteY272" fmla="*/ 144277 h 752434"/>
              <a:gd name="connsiteX273" fmla="*/ 700528 w 4342524"/>
              <a:gd name="connsiteY273" fmla="*/ 130188 h 752434"/>
              <a:gd name="connsiteX274" fmla="*/ 707231 w 4342524"/>
              <a:gd name="connsiteY274" fmla="*/ 123475 h 752434"/>
              <a:gd name="connsiteX275" fmla="*/ 437990 w 4342524"/>
              <a:gd name="connsiteY275" fmla="*/ 84084 h 752434"/>
              <a:gd name="connsiteX276" fmla="*/ 463604 w 4342524"/>
              <a:gd name="connsiteY276" fmla="*/ 96890 h 752434"/>
              <a:gd name="connsiteX277" fmla="*/ 450797 w 4342524"/>
              <a:gd name="connsiteY277" fmla="*/ 102493 h 752434"/>
              <a:gd name="connsiteX278" fmla="*/ 437990 w 4342524"/>
              <a:gd name="connsiteY278" fmla="*/ 84084 h 752434"/>
              <a:gd name="connsiteX279" fmla="*/ 64206 w 4342524"/>
              <a:gd name="connsiteY279" fmla="*/ 0 h 752434"/>
              <a:gd name="connsiteX280" fmla="*/ 4342524 w 4342524"/>
              <a:gd name="connsiteY280" fmla="*/ 0 h 752434"/>
              <a:gd name="connsiteX281" fmla="*/ 4342524 w 4342524"/>
              <a:gd name="connsiteY281" fmla="*/ 579868 h 752434"/>
              <a:gd name="connsiteX282" fmla="*/ 4280610 w 4342524"/>
              <a:gd name="connsiteY282" fmla="*/ 576258 h 752434"/>
              <a:gd name="connsiteX283" fmla="*/ 4287326 w 4342524"/>
              <a:gd name="connsiteY283" fmla="*/ 562786 h 752434"/>
              <a:gd name="connsiteX284" fmla="*/ 4240306 w 4342524"/>
              <a:gd name="connsiteY284" fmla="*/ 549314 h 752434"/>
              <a:gd name="connsiteX285" fmla="*/ 4327628 w 4342524"/>
              <a:gd name="connsiteY285" fmla="*/ 529105 h 752434"/>
              <a:gd name="connsiteX286" fmla="*/ 4273892 w 4342524"/>
              <a:gd name="connsiteY286" fmla="*/ 495423 h 752434"/>
              <a:gd name="connsiteX287" fmla="*/ 4247024 w 4342524"/>
              <a:gd name="connsiteY287" fmla="*/ 495423 h 752434"/>
              <a:gd name="connsiteX288" fmla="*/ 4206723 w 4342524"/>
              <a:gd name="connsiteY288" fmla="*/ 515631 h 752434"/>
              <a:gd name="connsiteX289" fmla="*/ 4206723 w 4342524"/>
              <a:gd name="connsiteY289" fmla="*/ 495423 h 752434"/>
              <a:gd name="connsiteX290" fmla="*/ 4267176 w 4342524"/>
              <a:gd name="connsiteY290" fmla="*/ 468478 h 752434"/>
              <a:gd name="connsiteX291" fmla="*/ 4273892 w 4342524"/>
              <a:gd name="connsiteY291" fmla="*/ 488686 h 752434"/>
              <a:gd name="connsiteX292" fmla="*/ 4287326 w 4342524"/>
              <a:gd name="connsiteY292" fmla="*/ 455006 h 752434"/>
              <a:gd name="connsiteX293" fmla="*/ 4233590 w 4342524"/>
              <a:gd name="connsiteY293" fmla="*/ 468478 h 752434"/>
              <a:gd name="connsiteX294" fmla="*/ 4099249 w 4342524"/>
              <a:gd name="connsiteY294" fmla="*/ 475214 h 752434"/>
              <a:gd name="connsiteX295" fmla="*/ 4092533 w 4342524"/>
              <a:gd name="connsiteY295" fmla="*/ 455006 h 752434"/>
              <a:gd name="connsiteX296" fmla="*/ 4005212 w 4342524"/>
              <a:gd name="connsiteY296" fmla="*/ 488686 h 752434"/>
              <a:gd name="connsiteX297" fmla="*/ 3998494 w 4342524"/>
              <a:gd name="connsiteY297" fmla="*/ 461742 h 752434"/>
              <a:gd name="connsiteX298" fmla="*/ 4112683 w 4342524"/>
              <a:gd name="connsiteY298" fmla="*/ 428061 h 752434"/>
              <a:gd name="connsiteX299" fmla="*/ 4099249 w 4342524"/>
              <a:gd name="connsiteY299" fmla="*/ 407853 h 752434"/>
              <a:gd name="connsiteX300" fmla="*/ 3938042 w 4342524"/>
              <a:gd name="connsiteY300" fmla="*/ 421325 h 752434"/>
              <a:gd name="connsiteX301" fmla="*/ 3951476 w 4342524"/>
              <a:gd name="connsiteY301" fmla="*/ 407853 h 752434"/>
              <a:gd name="connsiteX302" fmla="*/ 3790267 w 4342524"/>
              <a:gd name="connsiteY302" fmla="*/ 428061 h 752434"/>
              <a:gd name="connsiteX303" fmla="*/ 3803701 w 4342524"/>
              <a:gd name="connsiteY303" fmla="*/ 407853 h 752434"/>
              <a:gd name="connsiteX304" fmla="*/ 3729813 w 4342524"/>
              <a:gd name="connsiteY304" fmla="*/ 407853 h 752434"/>
              <a:gd name="connsiteX305" fmla="*/ 3716379 w 4342524"/>
              <a:gd name="connsiteY305" fmla="*/ 380909 h 752434"/>
              <a:gd name="connsiteX306" fmla="*/ 3669362 w 4342524"/>
              <a:gd name="connsiteY306" fmla="*/ 394381 h 752434"/>
              <a:gd name="connsiteX307" fmla="*/ 3682796 w 4342524"/>
              <a:gd name="connsiteY307" fmla="*/ 387645 h 752434"/>
              <a:gd name="connsiteX308" fmla="*/ 3669362 w 4342524"/>
              <a:gd name="connsiteY308" fmla="*/ 387645 h 752434"/>
              <a:gd name="connsiteX309" fmla="*/ 3541738 w 4342524"/>
              <a:gd name="connsiteY309" fmla="*/ 387645 h 752434"/>
              <a:gd name="connsiteX310" fmla="*/ 3541738 w 4342524"/>
              <a:gd name="connsiteY310" fmla="*/ 374172 h 752434"/>
              <a:gd name="connsiteX311" fmla="*/ 3373811 w 4342524"/>
              <a:gd name="connsiteY311" fmla="*/ 380909 h 752434"/>
              <a:gd name="connsiteX312" fmla="*/ 3373811 w 4342524"/>
              <a:gd name="connsiteY312" fmla="*/ 387645 h 752434"/>
              <a:gd name="connsiteX313" fmla="*/ 3299924 w 4342524"/>
              <a:gd name="connsiteY313" fmla="*/ 387645 h 752434"/>
              <a:gd name="connsiteX314" fmla="*/ 3306642 w 4342524"/>
              <a:gd name="connsiteY314" fmla="*/ 367436 h 752434"/>
              <a:gd name="connsiteX315" fmla="*/ 3279774 w 4342524"/>
              <a:gd name="connsiteY315" fmla="*/ 394381 h 752434"/>
              <a:gd name="connsiteX316" fmla="*/ 3286490 w 4342524"/>
              <a:gd name="connsiteY316" fmla="*/ 374172 h 752434"/>
              <a:gd name="connsiteX317" fmla="*/ 3219320 w 4342524"/>
              <a:gd name="connsiteY317" fmla="*/ 374172 h 752434"/>
              <a:gd name="connsiteX318" fmla="*/ 3199170 w 4342524"/>
              <a:gd name="connsiteY318" fmla="*/ 380909 h 752434"/>
              <a:gd name="connsiteX319" fmla="*/ 3205886 w 4342524"/>
              <a:gd name="connsiteY319" fmla="*/ 407853 h 752434"/>
              <a:gd name="connsiteX320" fmla="*/ 3192452 w 4342524"/>
              <a:gd name="connsiteY320" fmla="*/ 401117 h 752434"/>
              <a:gd name="connsiteX321" fmla="*/ 3199170 w 4342524"/>
              <a:gd name="connsiteY321" fmla="*/ 387645 h 752434"/>
              <a:gd name="connsiteX322" fmla="*/ 3185737 w 4342524"/>
              <a:gd name="connsiteY322" fmla="*/ 374172 h 752434"/>
              <a:gd name="connsiteX323" fmla="*/ 3165585 w 4342524"/>
              <a:gd name="connsiteY323" fmla="*/ 401117 h 752434"/>
              <a:gd name="connsiteX324" fmla="*/ 3165585 w 4342524"/>
              <a:gd name="connsiteY324" fmla="*/ 374172 h 752434"/>
              <a:gd name="connsiteX325" fmla="*/ 3037961 w 4342524"/>
              <a:gd name="connsiteY325" fmla="*/ 394381 h 752434"/>
              <a:gd name="connsiteX326" fmla="*/ 2957358 w 4342524"/>
              <a:gd name="connsiteY326" fmla="*/ 367436 h 752434"/>
              <a:gd name="connsiteX327" fmla="*/ 2923772 w 4342524"/>
              <a:gd name="connsiteY327" fmla="*/ 347228 h 752434"/>
              <a:gd name="connsiteX328" fmla="*/ 2917054 w 4342524"/>
              <a:gd name="connsiteY328" fmla="*/ 347228 h 752434"/>
              <a:gd name="connsiteX329" fmla="*/ 2923772 w 4342524"/>
              <a:gd name="connsiteY329" fmla="*/ 374172 h 752434"/>
              <a:gd name="connsiteX330" fmla="*/ 2896904 w 4342524"/>
              <a:gd name="connsiteY330" fmla="*/ 340492 h 752434"/>
              <a:gd name="connsiteX331" fmla="*/ 2923772 w 4342524"/>
              <a:gd name="connsiteY331" fmla="*/ 340492 h 752434"/>
              <a:gd name="connsiteX332" fmla="*/ 2883470 w 4342524"/>
              <a:gd name="connsiteY332" fmla="*/ 340492 h 752434"/>
              <a:gd name="connsiteX333" fmla="*/ 2896904 w 4342524"/>
              <a:gd name="connsiteY333" fmla="*/ 353964 h 752434"/>
              <a:gd name="connsiteX334" fmla="*/ 2809583 w 4342524"/>
              <a:gd name="connsiteY334" fmla="*/ 340492 h 752434"/>
              <a:gd name="connsiteX335" fmla="*/ 2802865 w 4342524"/>
              <a:gd name="connsiteY335" fmla="*/ 380909 h 752434"/>
              <a:gd name="connsiteX336" fmla="*/ 2883470 w 4342524"/>
              <a:gd name="connsiteY336" fmla="*/ 401117 h 752434"/>
              <a:gd name="connsiteX337" fmla="*/ 2856602 w 4342524"/>
              <a:gd name="connsiteY337" fmla="*/ 421325 h 752434"/>
              <a:gd name="connsiteX338" fmla="*/ 2809583 w 4342524"/>
              <a:gd name="connsiteY338" fmla="*/ 407853 h 752434"/>
              <a:gd name="connsiteX339" fmla="*/ 2789431 w 4342524"/>
              <a:gd name="connsiteY339" fmla="*/ 428061 h 752434"/>
              <a:gd name="connsiteX340" fmla="*/ 2704419 w 4342524"/>
              <a:gd name="connsiteY340" fmla="*/ 426168 h 752434"/>
              <a:gd name="connsiteX341" fmla="*/ 2691436 w 4342524"/>
              <a:gd name="connsiteY341" fmla="*/ 415581 h 752434"/>
              <a:gd name="connsiteX342" fmla="*/ 2695393 w 4342524"/>
              <a:gd name="connsiteY342" fmla="*/ 414589 h 752434"/>
              <a:gd name="connsiteX343" fmla="*/ 2668526 w 4342524"/>
              <a:gd name="connsiteY343" fmla="*/ 407853 h 752434"/>
              <a:gd name="connsiteX344" fmla="*/ 2668526 w 4342524"/>
              <a:gd name="connsiteY344" fmla="*/ 421325 h 752434"/>
              <a:gd name="connsiteX345" fmla="*/ 2567770 w 4342524"/>
              <a:gd name="connsiteY345" fmla="*/ 421325 h 752434"/>
              <a:gd name="connsiteX346" fmla="*/ 2487167 w 4342524"/>
              <a:gd name="connsiteY346" fmla="*/ 441534 h 752434"/>
              <a:gd name="connsiteX347" fmla="*/ 2460299 w 4342524"/>
              <a:gd name="connsiteY347" fmla="*/ 414589 h 752434"/>
              <a:gd name="connsiteX348" fmla="*/ 2446863 w 4342524"/>
              <a:gd name="connsiteY348" fmla="*/ 414589 h 752434"/>
              <a:gd name="connsiteX349" fmla="*/ 2252070 w 4342524"/>
              <a:gd name="connsiteY349" fmla="*/ 448270 h 752434"/>
              <a:gd name="connsiteX350" fmla="*/ 2231920 w 4342524"/>
              <a:gd name="connsiteY350" fmla="*/ 434798 h 752434"/>
              <a:gd name="connsiteX351" fmla="*/ 2238636 w 4342524"/>
              <a:gd name="connsiteY351" fmla="*/ 455006 h 752434"/>
              <a:gd name="connsiteX352" fmla="*/ 2211768 w 4342524"/>
              <a:gd name="connsiteY352" fmla="*/ 441534 h 752434"/>
              <a:gd name="connsiteX353" fmla="*/ 2211768 w 4342524"/>
              <a:gd name="connsiteY353" fmla="*/ 414589 h 752434"/>
              <a:gd name="connsiteX354" fmla="*/ 2252070 w 4342524"/>
              <a:gd name="connsiteY354" fmla="*/ 428061 h 752434"/>
              <a:gd name="connsiteX355" fmla="*/ 2225202 w 4342524"/>
              <a:gd name="connsiteY355" fmla="*/ 414589 h 752434"/>
              <a:gd name="connsiteX356" fmla="*/ 2252070 w 4342524"/>
              <a:gd name="connsiteY356" fmla="*/ 414589 h 752434"/>
              <a:gd name="connsiteX357" fmla="*/ 2198334 w 4342524"/>
              <a:gd name="connsiteY357" fmla="*/ 394381 h 752434"/>
              <a:gd name="connsiteX358" fmla="*/ 2467015 w 4342524"/>
              <a:gd name="connsiteY358" fmla="*/ 387645 h 752434"/>
              <a:gd name="connsiteX359" fmla="*/ 2487167 w 4342524"/>
              <a:gd name="connsiteY359" fmla="*/ 407853 h 752434"/>
              <a:gd name="connsiteX360" fmla="*/ 2507316 w 4342524"/>
              <a:gd name="connsiteY360" fmla="*/ 387645 h 752434"/>
              <a:gd name="connsiteX361" fmla="*/ 2534184 w 4342524"/>
              <a:gd name="connsiteY361" fmla="*/ 407853 h 752434"/>
              <a:gd name="connsiteX362" fmla="*/ 2561052 w 4342524"/>
              <a:gd name="connsiteY362" fmla="*/ 374172 h 752434"/>
              <a:gd name="connsiteX363" fmla="*/ 2574486 w 4342524"/>
              <a:gd name="connsiteY363" fmla="*/ 387645 h 752434"/>
              <a:gd name="connsiteX364" fmla="*/ 2641658 w 4342524"/>
              <a:gd name="connsiteY364" fmla="*/ 367436 h 752434"/>
              <a:gd name="connsiteX365" fmla="*/ 2708827 w 4342524"/>
              <a:gd name="connsiteY365" fmla="*/ 367436 h 752434"/>
              <a:gd name="connsiteX366" fmla="*/ 2648374 w 4342524"/>
              <a:gd name="connsiteY366" fmla="*/ 353964 h 752434"/>
              <a:gd name="connsiteX367" fmla="*/ 2574486 w 4342524"/>
              <a:gd name="connsiteY367" fmla="*/ 340492 h 752434"/>
              <a:gd name="connsiteX368" fmla="*/ 2587922 w 4342524"/>
              <a:gd name="connsiteY368" fmla="*/ 320283 h 752434"/>
              <a:gd name="connsiteX369" fmla="*/ 2581204 w 4342524"/>
              <a:gd name="connsiteY369" fmla="*/ 300075 h 752434"/>
              <a:gd name="connsiteX370" fmla="*/ 2540902 w 4342524"/>
              <a:gd name="connsiteY370" fmla="*/ 320283 h 752434"/>
              <a:gd name="connsiteX371" fmla="*/ 2433429 w 4342524"/>
              <a:gd name="connsiteY371" fmla="*/ 286603 h 752434"/>
              <a:gd name="connsiteX372" fmla="*/ 2419156 w 4342524"/>
              <a:gd name="connsiteY372" fmla="*/ 292496 h 752434"/>
              <a:gd name="connsiteX373" fmla="*/ 2412321 w 4342524"/>
              <a:gd name="connsiteY373" fmla="*/ 292794 h 752434"/>
              <a:gd name="connsiteX374" fmla="*/ 2388091 w 4342524"/>
              <a:gd name="connsiteY374" fmla="*/ 279024 h 752434"/>
              <a:gd name="connsiteX375" fmla="*/ 2352825 w 4342524"/>
              <a:gd name="connsiteY375" fmla="*/ 279867 h 752434"/>
              <a:gd name="connsiteX376" fmla="*/ 2379693 w 4342524"/>
              <a:gd name="connsiteY376" fmla="*/ 286603 h 752434"/>
              <a:gd name="connsiteX377" fmla="*/ 2325958 w 4342524"/>
              <a:gd name="connsiteY377" fmla="*/ 300075 h 752434"/>
              <a:gd name="connsiteX378" fmla="*/ 2339391 w 4342524"/>
              <a:gd name="connsiteY378" fmla="*/ 286603 h 752434"/>
              <a:gd name="connsiteX379" fmla="*/ 2265504 w 4342524"/>
              <a:gd name="connsiteY379" fmla="*/ 273131 h 752434"/>
              <a:gd name="connsiteX380" fmla="*/ 2272222 w 4342524"/>
              <a:gd name="connsiteY380" fmla="*/ 293339 h 752434"/>
              <a:gd name="connsiteX381" fmla="*/ 2252070 w 4342524"/>
              <a:gd name="connsiteY381" fmla="*/ 293339 h 752434"/>
              <a:gd name="connsiteX382" fmla="*/ 2205050 w 4342524"/>
              <a:gd name="connsiteY382" fmla="*/ 293339 h 752434"/>
              <a:gd name="connsiteX383" fmla="*/ 2178182 w 4342524"/>
              <a:gd name="connsiteY383" fmla="*/ 286603 h 752434"/>
              <a:gd name="connsiteX384" fmla="*/ 2252070 w 4342524"/>
              <a:gd name="connsiteY384" fmla="*/ 266394 h 752434"/>
              <a:gd name="connsiteX385" fmla="*/ 2205050 w 4342524"/>
              <a:gd name="connsiteY385" fmla="*/ 259658 h 752434"/>
              <a:gd name="connsiteX386" fmla="*/ 2124447 w 4342524"/>
              <a:gd name="connsiteY386" fmla="*/ 219242 h 752434"/>
              <a:gd name="connsiteX387" fmla="*/ 1996823 w 4342524"/>
              <a:gd name="connsiteY387" fmla="*/ 219242 h 752434"/>
              <a:gd name="connsiteX388" fmla="*/ 1949804 w 4342524"/>
              <a:gd name="connsiteY388" fmla="*/ 205769 h 752434"/>
              <a:gd name="connsiteX389" fmla="*/ 1963238 w 4342524"/>
              <a:gd name="connsiteY389" fmla="*/ 225978 h 752434"/>
              <a:gd name="connsiteX390" fmla="*/ 1990107 w 4342524"/>
              <a:gd name="connsiteY390" fmla="*/ 212505 h 752434"/>
              <a:gd name="connsiteX391" fmla="*/ 1943088 w 4342524"/>
              <a:gd name="connsiteY391" fmla="*/ 212505 h 752434"/>
              <a:gd name="connsiteX392" fmla="*/ 1808747 w 4342524"/>
              <a:gd name="connsiteY392" fmla="*/ 185559 h 752434"/>
              <a:gd name="connsiteX393" fmla="*/ 1822180 w 4342524"/>
              <a:gd name="connsiteY393" fmla="*/ 199033 h 752434"/>
              <a:gd name="connsiteX394" fmla="*/ 1694557 w 4342524"/>
              <a:gd name="connsiteY394" fmla="*/ 199033 h 752434"/>
              <a:gd name="connsiteX395" fmla="*/ 1642501 w 4342524"/>
              <a:gd name="connsiteY395" fmla="*/ 203242 h 752434"/>
              <a:gd name="connsiteX396" fmla="*/ 1581290 w 4342524"/>
              <a:gd name="connsiteY396" fmla="*/ 192458 h 752434"/>
              <a:gd name="connsiteX397" fmla="*/ 1587085 w 4342524"/>
              <a:gd name="connsiteY397" fmla="*/ 192297 h 752434"/>
              <a:gd name="connsiteX398" fmla="*/ 1580368 w 4342524"/>
              <a:gd name="connsiteY398" fmla="*/ 192297 h 752434"/>
              <a:gd name="connsiteX399" fmla="*/ 1581290 w 4342524"/>
              <a:gd name="connsiteY399" fmla="*/ 192458 h 752434"/>
              <a:gd name="connsiteX400" fmla="*/ 1436794 w 4342524"/>
              <a:gd name="connsiteY400" fmla="*/ 196506 h 752434"/>
              <a:gd name="connsiteX401" fmla="*/ 1291538 w 4342524"/>
              <a:gd name="connsiteY401" fmla="*/ 205769 h 752434"/>
              <a:gd name="connsiteX402" fmla="*/ 1298253 w 4342524"/>
              <a:gd name="connsiteY402" fmla="*/ 178823 h 752434"/>
              <a:gd name="connsiteX403" fmla="*/ 1271385 w 4342524"/>
              <a:gd name="connsiteY403" fmla="*/ 199033 h 752434"/>
              <a:gd name="connsiteX404" fmla="*/ 1069874 w 4342524"/>
              <a:gd name="connsiteY404" fmla="*/ 199033 h 752434"/>
              <a:gd name="connsiteX405" fmla="*/ 1069874 w 4342524"/>
              <a:gd name="connsiteY405" fmla="*/ 185559 h 752434"/>
              <a:gd name="connsiteX406" fmla="*/ 1056441 w 4342524"/>
              <a:gd name="connsiteY406" fmla="*/ 178823 h 752434"/>
              <a:gd name="connsiteX407" fmla="*/ 955685 w 4342524"/>
              <a:gd name="connsiteY407" fmla="*/ 199033 h 752434"/>
              <a:gd name="connsiteX408" fmla="*/ 955685 w 4342524"/>
              <a:gd name="connsiteY408" fmla="*/ 178823 h 752434"/>
              <a:gd name="connsiteX409" fmla="*/ 928818 w 4342524"/>
              <a:gd name="connsiteY409" fmla="*/ 178823 h 752434"/>
              <a:gd name="connsiteX410" fmla="*/ 928818 w 4342524"/>
              <a:gd name="connsiteY410" fmla="*/ 199033 h 752434"/>
              <a:gd name="connsiteX411" fmla="*/ 848214 w 4342524"/>
              <a:gd name="connsiteY411" fmla="*/ 178823 h 752434"/>
              <a:gd name="connsiteX412" fmla="*/ 841496 w 4342524"/>
              <a:gd name="connsiteY412" fmla="*/ 158614 h 752434"/>
              <a:gd name="connsiteX413" fmla="*/ 794478 w 4342524"/>
              <a:gd name="connsiteY413" fmla="*/ 158614 h 752434"/>
              <a:gd name="connsiteX414" fmla="*/ 807912 w 4342524"/>
              <a:gd name="connsiteY414" fmla="*/ 138406 h 752434"/>
              <a:gd name="connsiteX415" fmla="*/ 666855 w 4342524"/>
              <a:gd name="connsiteY415" fmla="*/ 124934 h 752434"/>
              <a:gd name="connsiteX416" fmla="*/ 693723 w 4342524"/>
              <a:gd name="connsiteY416" fmla="*/ 97989 h 752434"/>
              <a:gd name="connsiteX417" fmla="*/ 579534 w 4342524"/>
              <a:gd name="connsiteY417" fmla="*/ 104726 h 752434"/>
              <a:gd name="connsiteX418" fmla="*/ 572816 w 4342524"/>
              <a:gd name="connsiteY418" fmla="*/ 118198 h 752434"/>
              <a:gd name="connsiteX419" fmla="*/ 478778 w 4342524"/>
              <a:gd name="connsiteY419" fmla="*/ 111462 h 752434"/>
              <a:gd name="connsiteX420" fmla="*/ 364589 w 4342524"/>
              <a:gd name="connsiteY420" fmla="*/ 57573 h 752434"/>
              <a:gd name="connsiteX421" fmla="*/ 277267 w 4342524"/>
              <a:gd name="connsiteY421" fmla="*/ 44100 h 752434"/>
              <a:gd name="connsiteX422" fmla="*/ 263834 w 4342524"/>
              <a:gd name="connsiteY422" fmla="*/ 64309 h 752434"/>
              <a:gd name="connsiteX423" fmla="*/ 263834 w 4342524"/>
              <a:gd name="connsiteY423" fmla="*/ 50837 h 752434"/>
              <a:gd name="connsiteX424" fmla="*/ 236966 w 4342524"/>
              <a:gd name="connsiteY424" fmla="*/ 57573 h 752434"/>
              <a:gd name="connsiteX425" fmla="*/ 250400 w 4342524"/>
              <a:gd name="connsiteY425" fmla="*/ 64309 h 752434"/>
              <a:gd name="connsiteX426" fmla="*/ 163078 w 4342524"/>
              <a:gd name="connsiteY426" fmla="*/ 64309 h 752434"/>
              <a:gd name="connsiteX427" fmla="*/ 230248 w 4342524"/>
              <a:gd name="connsiteY427" fmla="*/ 64309 h 752434"/>
              <a:gd name="connsiteX428" fmla="*/ 236966 w 4342524"/>
              <a:gd name="connsiteY428" fmla="*/ 50837 h 752434"/>
              <a:gd name="connsiteX429" fmla="*/ 203380 w 4342524"/>
              <a:gd name="connsiteY429" fmla="*/ 44100 h 752434"/>
              <a:gd name="connsiteX430" fmla="*/ 163078 w 4342524"/>
              <a:gd name="connsiteY430" fmla="*/ 17156 h 752434"/>
              <a:gd name="connsiteX431" fmla="*/ 142926 w 4342524"/>
              <a:gd name="connsiteY431" fmla="*/ 44100 h 752434"/>
              <a:gd name="connsiteX432" fmla="*/ 69368 w 4342524"/>
              <a:gd name="connsiteY432" fmla="*/ 8368 h 752434"/>
              <a:gd name="connsiteX433" fmla="*/ 0 w 4342524"/>
              <a:gd name="connsiteY433" fmla="*/ 0 h 752434"/>
              <a:gd name="connsiteX434" fmla="*/ 51867 w 4342524"/>
              <a:gd name="connsiteY434" fmla="*/ 0 h 752434"/>
              <a:gd name="connsiteX435" fmla="*/ 39968 w 4342524"/>
              <a:gd name="connsiteY435" fmla="*/ 3473 h 752434"/>
              <a:gd name="connsiteX436" fmla="*/ 14464 w 4342524"/>
              <a:gd name="connsiteY436" fmla="*/ 3684 h 7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4342524" h="752434">
                <a:moveTo>
                  <a:pt x="4328023" y="737225"/>
                </a:moveTo>
                <a:cubicBezTo>
                  <a:pt x="4331225" y="740427"/>
                  <a:pt x="4336027" y="740427"/>
                  <a:pt x="4340830" y="740427"/>
                </a:cubicBezTo>
                <a:lnTo>
                  <a:pt x="4342524" y="740851"/>
                </a:lnTo>
                <a:lnTo>
                  <a:pt x="4342524" y="749186"/>
                </a:lnTo>
                <a:lnTo>
                  <a:pt x="4336028" y="752434"/>
                </a:lnTo>
                <a:cubicBezTo>
                  <a:pt x="4331226" y="751633"/>
                  <a:pt x="4328023" y="746831"/>
                  <a:pt x="4328023" y="737225"/>
                </a:cubicBezTo>
                <a:close/>
                <a:moveTo>
                  <a:pt x="4327523" y="698087"/>
                </a:moveTo>
                <a:cubicBezTo>
                  <a:pt x="4329824" y="697870"/>
                  <a:pt x="4332425" y="698738"/>
                  <a:pt x="4335227" y="699605"/>
                </a:cubicBezTo>
                <a:lnTo>
                  <a:pt x="4342524" y="700848"/>
                </a:lnTo>
                <a:lnTo>
                  <a:pt x="4342524" y="712413"/>
                </a:lnTo>
                <a:lnTo>
                  <a:pt x="4340029" y="712612"/>
                </a:lnTo>
                <a:cubicBezTo>
                  <a:pt x="4332825" y="710010"/>
                  <a:pt x="4324823" y="703073"/>
                  <a:pt x="4321620" y="703073"/>
                </a:cubicBezTo>
                <a:cubicBezTo>
                  <a:pt x="4323221" y="699605"/>
                  <a:pt x="4325222" y="698304"/>
                  <a:pt x="4327523" y="698087"/>
                </a:cubicBezTo>
                <a:close/>
                <a:moveTo>
                  <a:pt x="4342524" y="645172"/>
                </a:moveTo>
                <a:lnTo>
                  <a:pt x="4342524" y="649342"/>
                </a:lnTo>
                <a:lnTo>
                  <a:pt x="4340830" y="649500"/>
                </a:lnTo>
                <a:close/>
                <a:moveTo>
                  <a:pt x="4328023" y="628368"/>
                </a:moveTo>
                <a:cubicBezTo>
                  <a:pt x="4334426" y="628368"/>
                  <a:pt x="4328023" y="642456"/>
                  <a:pt x="4334426" y="642456"/>
                </a:cubicBezTo>
                <a:cubicBezTo>
                  <a:pt x="4334426" y="653022"/>
                  <a:pt x="4332825" y="654782"/>
                  <a:pt x="4329624" y="653903"/>
                </a:cubicBezTo>
                <a:cubicBezTo>
                  <a:pt x="4326422" y="653022"/>
                  <a:pt x="4321620" y="649500"/>
                  <a:pt x="4315217" y="649500"/>
                </a:cubicBezTo>
                <a:cubicBezTo>
                  <a:pt x="4315217" y="635413"/>
                  <a:pt x="4328023" y="649500"/>
                  <a:pt x="4328023" y="628368"/>
                </a:cubicBezTo>
                <a:close/>
                <a:moveTo>
                  <a:pt x="3975840" y="626898"/>
                </a:moveTo>
                <a:cubicBezTo>
                  <a:pt x="3985445" y="622606"/>
                  <a:pt x="3995050" y="633171"/>
                  <a:pt x="4004655" y="643738"/>
                </a:cubicBezTo>
                <a:cubicBezTo>
                  <a:pt x="4003054" y="645499"/>
                  <a:pt x="4000653" y="645939"/>
                  <a:pt x="3997751" y="645719"/>
                </a:cubicBezTo>
                <a:cubicBezTo>
                  <a:pt x="3989047" y="645058"/>
                  <a:pt x="3975840" y="638455"/>
                  <a:pt x="3966235" y="643738"/>
                </a:cubicBezTo>
                <a:cubicBezTo>
                  <a:pt x="3966235" y="643738"/>
                  <a:pt x="3966235" y="636694"/>
                  <a:pt x="3966235" y="636694"/>
                </a:cubicBezTo>
                <a:cubicBezTo>
                  <a:pt x="3969437" y="631411"/>
                  <a:pt x="3972638" y="628329"/>
                  <a:pt x="3975840" y="626898"/>
                </a:cubicBezTo>
                <a:close/>
                <a:moveTo>
                  <a:pt x="4065486" y="621965"/>
                </a:moveTo>
                <a:cubicBezTo>
                  <a:pt x="4052679" y="628368"/>
                  <a:pt x="4052679" y="641175"/>
                  <a:pt x="4039872" y="634772"/>
                </a:cubicBezTo>
                <a:cubicBezTo>
                  <a:pt x="4046276" y="621965"/>
                  <a:pt x="4052679" y="621965"/>
                  <a:pt x="4065486" y="621965"/>
                </a:cubicBezTo>
                <a:close/>
                <a:moveTo>
                  <a:pt x="3172220" y="615562"/>
                </a:moveTo>
                <a:cubicBezTo>
                  <a:pt x="3178623" y="621965"/>
                  <a:pt x="3191430" y="621965"/>
                  <a:pt x="3185027" y="634772"/>
                </a:cubicBezTo>
                <a:cubicBezTo>
                  <a:pt x="3178623" y="634772"/>
                  <a:pt x="3178623" y="628368"/>
                  <a:pt x="3172220" y="634772"/>
                </a:cubicBezTo>
                <a:cubicBezTo>
                  <a:pt x="3172220" y="615562"/>
                  <a:pt x="3172220" y="615562"/>
                  <a:pt x="3172220" y="615562"/>
                </a:cubicBezTo>
                <a:close/>
                <a:moveTo>
                  <a:pt x="3849374" y="614861"/>
                </a:moveTo>
                <a:cubicBezTo>
                  <a:pt x="3854177" y="613961"/>
                  <a:pt x="3858979" y="628368"/>
                  <a:pt x="3863781" y="628368"/>
                </a:cubicBezTo>
                <a:cubicBezTo>
                  <a:pt x="3857378" y="634772"/>
                  <a:pt x="3850975" y="634772"/>
                  <a:pt x="3838168" y="634772"/>
                </a:cubicBezTo>
                <a:cubicBezTo>
                  <a:pt x="3838168" y="615562"/>
                  <a:pt x="3838168" y="615562"/>
                  <a:pt x="3838168" y="615562"/>
                </a:cubicBezTo>
                <a:cubicBezTo>
                  <a:pt x="3838168" y="628368"/>
                  <a:pt x="3857378" y="634772"/>
                  <a:pt x="3844571" y="621965"/>
                </a:cubicBezTo>
                <a:cubicBezTo>
                  <a:pt x="3846172" y="617163"/>
                  <a:pt x="3847773" y="615162"/>
                  <a:pt x="3849374" y="614861"/>
                </a:cubicBezTo>
                <a:close/>
                <a:moveTo>
                  <a:pt x="3334704" y="609158"/>
                </a:moveTo>
                <a:cubicBezTo>
                  <a:pt x="3338306" y="618764"/>
                  <a:pt x="3336505" y="621965"/>
                  <a:pt x="3332003" y="622766"/>
                </a:cubicBezTo>
                <a:cubicBezTo>
                  <a:pt x="3327500" y="623566"/>
                  <a:pt x="3320296" y="621965"/>
                  <a:pt x="3313092" y="621965"/>
                </a:cubicBezTo>
                <a:cubicBezTo>
                  <a:pt x="3313092" y="621965"/>
                  <a:pt x="3320296" y="621965"/>
                  <a:pt x="3320296" y="621965"/>
                </a:cubicBezTo>
                <a:cubicBezTo>
                  <a:pt x="3327500" y="615562"/>
                  <a:pt x="3320296" y="615562"/>
                  <a:pt x="3320296" y="615562"/>
                </a:cubicBezTo>
                <a:cubicBezTo>
                  <a:pt x="3320296" y="609158"/>
                  <a:pt x="3327500" y="609158"/>
                  <a:pt x="3334704" y="609158"/>
                </a:cubicBezTo>
                <a:close/>
                <a:moveTo>
                  <a:pt x="3161014" y="601054"/>
                </a:moveTo>
                <a:cubicBezTo>
                  <a:pt x="3162615" y="601954"/>
                  <a:pt x="3164216" y="604356"/>
                  <a:pt x="3165817" y="609158"/>
                </a:cubicBezTo>
                <a:cubicBezTo>
                  <a:pt x="3162616" y="612361"/>
                  <a:pt x="3159413" y="617163"/>
                  <a:pt x="3156213" y="618764"/>
                </a:cubicBezTo>
                <a:cubicBezTo>
                  <a:pt x="3153010" y="620364"/>
                  <a:pt x="3149809" y="618764"/>
                  <a:pt x="3146607" y="609158"/>
                </a:cubicBezTo>
                <a:cubicBezTo>
                  <a:pt x="3151409" y="609158"/>
                  <a:pt x="3156212" y="598353"/>
                  <a:pt x="3161014" y="601054"/>
                </a:cubicBezTo>
                <a:close/>
                <a:moveTo>
                  <a:pt x="3065523" y="598753"/>
                </a:moveTo>
                <a:cubicBezTo>
                  <a:pt x="3071686" y="597953"/>
                  <a:pt x="3078730" y="599554"/>
                  <a:pt x="3085774" y="602755"/>
                </a:cubicBezTo>
                <a:cubicBezTo>
                  <a:pt x="3078731" y="615562"/>
                  <a:pt x="3064642" y="602755"/>
                  <a:pt x="3050554" y="609158"/>
                </a:cubicBezTo>
                <a:cubicBezTo>
                  <a:pt x="3054077" y="602755"/>
                  <a:pt x="3059360" y="599554"/>
                  <a:pt x="3065523" y="598753"/>
                </a:cubicBezTo>
                <a:close/>
                <a:moveTo>
                  <a:pt x="3550017" y="596352"/>
                </a:moveTo>
                <a:cubicBezTo>
                  <a:pt x="3550017" y="609158"/>
                  <a:pt x="3535609" y="596352"/>
                  <a:pt x="3528405" y="621965"/>
                </a:cubicBezTo>
                <a:cubicBezTo>
                  <a:pt x="3521201" y="621965"/>
                  <a:pt x="3521201" y="621965"/>
                  <a:pt x="3521201" y="621965"/>
                </a:cubicBezTo>
                <a:cubicBezTo>
                  <a:pt x="3521201" y="615562"/>
                  <a:pt x="3521201" y="615562"/>
                  <a:pt x="3521201" y="615562"/>
                </a:cubicBezTo>
                <a:cubicBezTo>
                  <a:pt x="3528405" y="609158"/>
                  <a:pt x="3535609" y="596352"/>
                  <a:pt x="3550017" y="596352"/>
                </a:cubicBezTo>
                <a:close/>
                <a:moveTo>
                  <a:pt x="2909681" y="596352"/>
                </a:moveTo>
                <a:cubicBezTo>
                  <a:pt x="2916542" y="589948"/>
                  <a:pt x="2943984" y="602755"/>
                  <a:pt x="2957707" y="602755"/>
                </a:cubicBezTo>
                <a:cubicBezTo>
                  <a:pt x="2950846" y="609158"/>
                  <a:pt x="2923403" y="596352"/>
                  <a:pt x="2909681" y="596352"/>
                </a:cubicBezTo>
                <a:close/>
                <a:moveTo>
                  <a:pt x="3607800" y="594132"/>
                </a:moveTo>
                <a:cubicBezTo>
                  <a:pt x="3622894" y="594969"/>
                  <a:pt x="3637988" y="599990"/>
                  <a:pt x="3654758" y="610031"/>
                </a:cubicBezTo>
                <a:cubicBezTo>
                  <a:pt x="3634632" y="589948"/>
                  <a:pt x="3668174" y="610031"/>
                  <a:pt x="3674882" y="596642"/>
                </a:cubicBezTo>
                <a:cubicBezTo>
                  <a:pt x="3681590" y="603338"/>
                  <a:pt x="3661466" y="603338"/>
                  <a:pt x="3674882" y="616727"/>
                </a:cubicBezTo>
                <a:cubicBezTo>
                  <a:pt x="3674882" y="616727"/>
                  <a:pt x="3674882" y="616727"/>
                  <a:pt x="3688299" y="596642"/>
                </a:cubicBezTo>
                <a:cubicBezTo>
                  <a:pt x="3701715" y="623421"/>
                  <a:pt x="3728549" y="610031"/>
                  <a:pt x="3748672" y="610031"/>
                </a:cubicBezTo>
                <a:cubicBezTo>
                  <a:pt x="3741965" y="650198"/>
                  <a:pt x="3701715" y="616727"/>
                  <a:pt x="3688299" y="630115"/>
                </a:cubicBezTo>
                <a:cubicBezTo>
                  <a:pt x="3701715" y="663588"/>
                  <a:pt x="3741965" y="623421"/>
                  <a:pt x="3762090" y="643504"/>
                </a:cubicBezTo>
                <a:cubicBezTo>
                  <a:pt x="3775506" y="643504"/>
                  <a:pt x="3762090" y="623421"/>
                  <a:pt x="3768798" y="610031"/>
                </a:cubicBezTo>
                <a:cubicBezTo>
                  <a:pt x="3782214" y="616727"/>
                  <a:pt x="3795632" y="630115"/>
                  <a:pt x="3802340" y="610031"/>
                </a:cubicBezTo>
                <a:cubicBezTo>
                  <a:pt x="3815755" y="623421"/>
                  <a:pt x="3788922" y="630115"/>
                  <a:pt x="3775506" y="630115"/>
                </a:cubicBezTo>
                <a:cubicBezTo>
                  <a:pt x="3775506" y="636811"/>
                  <a:pt x="3782214" y="630115"/>
                  <a:pt x="3782214" y="636811"/>
                </a:cubicBezTo>
                <a:cubicBezTo>
                  <a:pt x="3782214" y="636811"/>
                  <a:pt x="3782214" y="636811"/>
                  <a:pt x="3775506" y="636811"/>
                </a:cubicBezTo>
                <a:cubicBezTo>
                  <a:pt x="3782214" y="650198"/>
                  <a:pt x="3795632" y="650198"/>
                  <a:pt x="3802340" y="656894"/>
                </a:cubicBezTo>
                <a:cubicBezTo>
                  <a:pt x="3708423" y="656894"/>
                  <a:pt x="3634632" y="650198"/>
                  <a:pt x="3534008" y="656894"/>
                </a:cubicBezTo>
                <a:cubicBezTo>
                  <a:pt x="3540716" y="636811"/>
                  <a:pt x="3567549" y="656894"/>
                  <a:pt x="3574257" y="650198"/>
                </a:cubicBezTo>
                <a:cubicBezTo>
                  <a:pt x="3567549" y="636811"/>
                  <a:pt x="3560842" y="636811"/>
                  <a:pt x="3547426" y="636811"/>
                </a:cubicBezTo>
                <a:cubicBezTo>
                  <a:pt x="3554134" y="636811"/>
                  <a:pt x="3554134" y="623421"/>
                  <a:pt x="3547426" y="623421"/>
                </a:cubicBezTo>
                <a:cubicBezTo>
                  <a:pt x="3567549" y="596642"/>
                  <a:pt x="3580965" y="636811"/>
                  <a:pt x="3607799" y="623421"/>
                </a:cubicBezTo>
                <a:cubicBezTo>
                  <a:pt x="3587675" y="616727"/>
                  <a:pt x="3587675" y="603338"/>
                  <a:pt x="3560842" y="603338"/>
                </a:cubicBezTo>
                <a:cubicBezTo>
                  <a:pt x="3577612" y="596643"/>
                  <a:pt x="3592706" y="593296"/>
                  <a:pt x="3607800" y="594132"/>
                </a:cubicBezTo>
                <a:close/>
                <a:moveTo>
                  <a:pt x="3274673" y="588026"/>
                </a:moveTo>
                <a:cubicBezTo>
                  <a:pt x="3274673" y="602116"/>
                  <a:pt x="3274673" y="602116"/>
                  <a:pt x="3274673" y="602116"/>
                </a:cubicBezTo>
                <a:cubicBezTo>
                  <a:pt x="3272806" y="603876"/>
                  <a:pt x="3271405" y="604316"/>
                  <a:pt x="3270121" y="604096"/>
                </a:cubicBezTo>
                <a:cubicBezTo>
                  <a:pt x="3266269" y="603435"/>
                  <a:pt x="3263468" y="596832"/>
                  <a:pt x="3252261" y="602116"/>
                </a:cubicBezTo>
                <a:cubicBezTo>
                  <a:pt x="3252261" y="573939"/>
                  <a:pt x="3267203" y="602116"/>
                  <a:pt x="3274673" y="588026"/>
                </a:cubicBezTo>
                <a:close/>
                <a:moveTo>
                  <a:pt x="3132199" y="578341"/>
                </a:moveTo>
                <a:cubicBezTo>
                  <a:pt x="3139136" y="580142"/>
                  <a:pt x="3146073" y="585545"/>
                  <a:pt x="3153010" y="589147"/>
                </a:cubicBezTo>
                <a:cubicBezTo>
                  <a:pt x="3151275" y="590948"/>
                  <a:pt x="3148674" y="591399"/>
                  <a:pt x="3145530" y="591174"/>
                </a:cubicBezTo>
                <a:cubicBezTo>
                  <a:pt x="3136100" y="590498"/>
                  <a:pt x="3121792" y="583744"/>
                  <a:pt x="3111387" y="589147"/>
                </a:cubicBezTo>
                <a:cubicBezTo>
                  <a:pt x="3118324" y="578341"/>
                  <a:pt x="3125261" y="576540"/>
                  <a:pt x="3132199" y="578341"/>
                </a:cubicBezTo>
                <a:close/>
                <a:moveTo>
                  <a:pt x="4133522" y="560334"/>
                </a:moveTo>
                <a:cubicBezTo>
                  <a:pt x="4140726" y="561134"/>
                  <a:pt x="4148731" y="564336"/>
                  <a:pt x="4151932" y="567537"/>
                </a:cubicBezTo>
                <a:cubicBezTo>
                  <a:pt x="4151932" y="570740"/>
                  <a:pt x="4145529" y="572339"/>
                  <a:pt x="4138325" y="572339"/>
                </a:cubicBezTo>
                <a:cubicBezTo>
                  <a:pt x="4131121" y="572339"/>
                  <a:pt x="4123118" y="570740"/>
                  <a:pt x="4119915" y="567537"/>
                </a:cubicBezTo>
                <a:cubicBezTo>
                  <a:pt x="4119915" y="561134"/>
                  <a:pt x="4126318" y="559533"/>
                  <a:pt x="4133522" y="560334"/>
                </a:cubicBezTo>
                <a:close/>
                <a:moveTo>
                  <a:pt x="4177744" y="547827"/>
                </a:moveTo>
                <a:cubicBezTo>
                  <a:pt x="4179545" y="547928"/>
                  <a:pt x="4180746" y="549929"/>
                  <a:pt x="4180746" y="554731"/>
                </a:cubicBezTo>
                <a:lnTo>
                  <a:pt x="4174343" y="554731"/>
                </a:lnTo>
                <a:cubicBezTo>
                  <a:pt x="4167939" y="567537"/>
                  <a:pt x="4174343" y="567537"/>
                  <a:pt x="4180746" y="567537"/>
                </a:cubicBezTo>
                <a:cubicBezTo>
                  <a:pt x="4180746" y="573941"/>
                  <a:pt x="4177545" y="577143"/>
                  <a:pt x="4173542" y="577942"/>
                </a:cubicBezTo>
                <a:cubicBezTo>
                  <a:pt x="4169541" y="578743"/>
                  <a:pt x="4164739" y="577143"/>
                  <a:pt x="4161536" y="573941"/>
                </a:cubicBezTo>
                <a:cubicBezTo>
                  <a:pt x="4161536" y="564336"/>
                  <a:pt x="4172342" y="547527"/>
                  <a:pt x="4177744" y="547827"/>
                </a:cubicBezTo>
                <a:close/>
                <a:moveTo>
                  <a:pt x="3286109" y="522714"/>
                </a:moveTo>
                <a:cubicBezTo>
                  <a:pt x="3301545" y="527516"/>
                  <a:pt x="3293827" y="539523"/>
                  <a:pt x="3283214" y="542524"/>
                </a:cubicBezTo>
                <a:cubicBezTo>
                  <a:pt x="3279676" y="543525"/>
                  <a:pt x="3275817" y="543525"/>
                  <a:pt x="3272386" y="541924"/>
                </a:cubicBezTo>
                <a:cubicBezTo>
                  <a:pt x="3258664" y="529117"/>
                  <a:pt x="3299829" y="541924"/>
                  <a:pt x="3286109" y="522714"/>
                </a:cubicBezTo>
                <a:close/>
                <a:moveTo>
                  <a:pt x="3367521" y="513108"/>
                </a:moveTo>
                <a:cubicBezTo>
                  <a:pt x="3367521" y="520578"/>
                  <a:pt x="3380328" y="513108"/>
                  <a:pt x="3393134" y="513108"/>
                </a:cubicBezTo>
                <a:cubicBezTo>
                  <a:pt x="3386731" y="535521"/>
                  <a:pt x="3373924" y="528050"/>
                  <a:pt x="3367521" y="535521"/>
                </a:cubicBezTo>
                <a:cubicBezTo>
                  <a:pt x="3367521" y="513108"/>
                  <a:pt x="3367521" y="513108"/>
                  <a:pt x="3367521" y="513108"/>
                </a:cubicBezTo>
                <a:close/>
                <a:moveTo>
                  <a:pt x="4193553" y="500301"/>
                </a:moveTo>
                <a:cubicBezTo>
                  <a:pt x="4180107" y="535521"/>
                  <a:pt x="4153211" y="521433"/>
                  <a:pt x="4126317" y="528478"/>
                </a:cubicBezTo>
                <a:cubicBezTo>
                  <a:pt x="4146489" y="507346"/>
                  <a:pt x="4173383" y="528478"/>
                  <a:pt x="4193553" y="500301"/>
                </a:cubicBezTo>
                <a:close/>
                <a:moveTo>
                  <a:pt x="3838648" y="498244"/>
                </a:moveTo>
                <a:cubicBezTo>
                  <a:pt x="3845692" y="496528"/>
                  <a:pt x="3850975" y="498243"/>
                  <a:pt x="3850975" y="515395"/>
                </a:cubicBezTo>
                <a:cubicBezTo>
                  <a:pt x="3836887" y="508536"/>
                  <a:pt x="3822800" y="494814"/>
                  <a:pt x="3822800" y="529117"/>
                </a:cubicBezTo>
                <a:cubicBezTo>
                  <a:pt x="3815755" y="522256"/>
                  <a:pt x="3815755" y="515395"/>
                  <a:pt x="3815755" y="501675"/>
                </a:cubicBezTo>
                <a:cubicBezTo>
                  <a:pt x="3822799" y="505106"/>
                  <a:pt x="3831604" y="499960"/>
                  <a:pt x="3838648" y="498244"/>
                </a:cubicBezTo>
                <a:close/>
                <a:moveTo>
                  <a:pt x="4150930" y="497900"/>
                </a:moveTo>
                <a:cubicBezTo>
                  <a:pt x="4157000" y="498700"/>
                  <a:pt x="4163937" y="500301"/>
                  <a:pt x="4174343" y="500301"/>
                </a:cubicBezTo>
                <a:cubicBezTo>
                  <a:pt x="4167405" y="506705"/>
                  <a:pt x="4146594" y="500301"/>
                  <a:pt x="4132720" y="506705"/>
                </a:cubicBezTo>
                <a:cubicBezTo>
                  <a:pt x="4139658" y="500301"/>
                  <a:pt x="4132720" y="500301"/>
                  <a:pt x="4132720" y="500301"/>
                </a:cubicBezTo>
                <a:cubicBezTo>
                  <a:pt x="4139657" y="497100"/>
                  <a:pt x="4144860" y="497100"/>
                  <a:pt x="4150930" y="497900"/>
                </a:cubicBezTo>
                <a:close/>
                <a:moveTo>
                  <a:pt x="4111011" y="495799"/>
                </a:moveTo>
                <a:cubicBezTo>
                  <a:pt x="4114312" y="495499"/>
                  <a:pt x="4116714" y="505104"/>
                  <a:pt x="4126319" y="500301"/>
                </a:cubicBezTo>
                <a:cubicBezTo>
                  <a:pt x="4126319" y="506705"/>
                  <a:pt x="4123118" y="508306"/>
                  <a:pt x="4119115" y="508306"/>
                </a:cubicBezTo>
                <a:cubicBezTo>
                  <a:pt x="4115113" y="508306"/>
                  <a:pt x="4110311" y="506705"/>
                  <a:pt x="4107109" y="506705"/>
                </a:cubicBezTo>
                <a:cubicBezTo>
                  <a:pt x="4107109" y="506705"/>
                  <a:pt x="4113512" y="500301"/>
                  <a:pt x="4107109" y="500301"/>
                </a:cubicBezTo>
                <a:cubicBezTo>
                  <a:pt x="4108710" y="497100"/>
                  <a:pt x="4109910" y="495899"/>
                  <a:pt x="4111011" y="495799"/>
                </a:cubicBezTo>
                <a:close/>
                <a:moveTo>
                  <a:pt x="4022329" y="480291"/>
                </a:moveTo>
                <a:cubicBezTo>
                  <a:pt x="4026665" y="479490"/>
                  <a:pt x="4031868" y="481091"/>
                  <a:pt x="4038806" y="481091"/>
                </a:cubicBezTo>
                <a:cubicBezTo>
                  <a:pt x="4052679" y="487495"/>
                  <a:pt x="4017994" y="481091"/>
                  <a:pt x="4024930" y="500301"/>
                </a:cubicBezTo>
                <a:cubicBezTo>
                  <a:pt x="4017994" y="500301"/>
                  <a:pt x="4017994" y="493898"/>
                  <a:pt x="4011056" y="493898"/>
                </a:cubicBezTo>
                <a:cubicBezTo>
                  <a:pt x="4014525" y="484293"/>
                  <a:pt x="4017993" y="481091"/>
                  <a:pt x="4022329" y="480291"/>
                </a:cubicBezTo>
                <a:close/>
                <a:moveTo>
                  <a:pt x="3833208" y="476789"/>
                </a:moveTo>
                <a:cubicBezTo>
                  <a:pt x="3837281" y="476689"/>
                  <a:pt x="3841141" y="477890"/>
                  <a:pt x="3844571" y="481091"/>
                </a:cubicBezTo>
                <a:cubicBezTo>
                  <a:pt x="3830849" y="493898"/>
                  <a:pt x="3810267" y="487495"/>
                  <a:pt x="3796545" y="493898"/>
                </a:cubicBezTo>
                <a:cubicBezTo>
                  <a:pt x="3806837" y="489096"/>
                  <a:pt x="3820987" y="477090"/>
                  <a:pt x="3833208" y="476789"/>
                </a:cubicBezTo>
                <a:close/>
                <a:moveTo>
                  <a:pt x="1968391" y="439468"/>
                </a:moveTo>
                <a:cubicBezTo>
                  <a:pt x="1961987" y="454411"/>
                  <a:pt x="1961987" y="461881"/>
                  <a:pt x="1949180" y="461881"/>
                </a:cubicBezTo>
                <a:cubicBezTo>
                  <a:pt x="1949180" y="439468"/>
                  <a:pt x="1955584" y="439468"/>
                  <a:pt x="1968391" y="439468"/>
                </a:cubicBezTo>
                <a:close/>
                <a:moveTo>
                  <a:pt x="1942777" y="439468"/>
                </a:moveTo>
                <a:cubicBezTo>
                  <a:pt x="1936374" y="455478"/>
                  <a:pt x="1929970" y="455478"/>
                  <a:pt x="1917164" y="455478"/>
                </a:cubicBezTo>
                <a:cubicBezTo>
                  <a:pt x="1917164" y="439468"/>
                  <a:pt x="1929970" y="447473"/>
                  <a:pt x="1942777" y="439468"/>
                </a:cubicBezTo>
                <a:close/>
                <a:moveTo>
                  <a:pt x="1782693" y="439468"/>
                </a:moveTo>
                <a:cubicBezTo>
                  <a:pt x="1801903" y="460600"/>
                  <a:pt x="1801903" y="446513"/>
                  <a:pt x="1827517" y="446513"/>
                </a:cubicBezTo>
                <a:cubicBezTo>
                  <a:pt x="1824316" y="460600"/>
                  <a:pt x="1816312" y="465882"/>
                  <a:pt x="1806706" y="466764"/>
                </a:cubicBezTo>
                <a:cubicBezTo>
                  <a:pt x="1797101" y="467645"/>
                  <a:pt x="1785896" y="464122"/>
                  <a:pt x="1776290" y="460600"/>
                </a:cubicBezTo>
                <a:cubicBezTo>
                  <a:pt x="1782693" y="453556"/>
                  <a:pt x="1782693" y="446513"/>
                  <a:pt x="1782693" y="439468"/>
                </a:cubicBezTo>
                <a:close/>
                <a:moveTo>
                  <a:pt x="1856900" y="434791"/>
                </a:moveTo>
                <a:cubicBezTo>
                  <a:pt x="1860801" y="433165"/>
                  <a:pt x="1868605" y="442270"/>
                  <a:pt x="1868605" y="447473"/>
                </a:cubicBezTo>
                <a:cubicBezTo>
                  <a:pt x="1917164" y="440535"/>
                  <a:pt x="1882479" y="461347"/>
                  <a:pt x="1861669" y="454411"/>
                </a:cubicBezTo>
                <a:cubicBezTo>
                  <a:pt x="1861669" y="454411"/>
                  <a:pt x="1861669" y="461347"/>
                  <a:pt x="1861669" y="461347"/>
                </a:cubicBezTo>
                <a:cubicBezTo>
                  <a:pt x="1858200" y="463081"/>
                  <a:pt x="1855599" y="463515"/>
                  <a:pt x="1853431" y="463190"/>
                </a:cubicBezTo>
                <a:cubicBezTo>
                  <a:pt x="1846927" y="462215"/>
                  <a:pt x="1844325" y="454411"/>
                  <a:pt x="1833920" y="454411"/>
                </a:cubicBezTo>
                <a:cubicBezTo>
                  <a:pt x="1833920" y="426662"/>
                  <a:pt x="1861669" y="461347"/>
                  <a:pt x="1854732" y="440535"/>
                </a:cubicBezTo>
                <a:cubicBezTo>
                  <a:pt x="1854732" y="437067"/>
                  <a:pt x="1855599" y="435333"/>
                  <a:pt x="1856900" y="434791"/>
                </a:cubicBezTo>
                <a:close/>
                <a:moveTo>
                  <a:pt x="2016415" y="433866"/>
                </a:moveTo>
                <a:cubicBezTo>
                  <a:pt x="2022818" y="440670"/>
                  <a:pt x="2029221" y="454278"/>
                  <a:pt x="2022818" y="461080"/>
                </a:cubicBezTo>
                <a:cubicBezTo>
                  <a:pt x="1997205" y="461080"/>
                  <a:pt x="1997205" y="454278"/>
                  <a:pt x="1977995" y="447473"/>
                </a:cubicBezTo>
                <a:cubicBezTo>
                  <a:pt x="1977995" y="420258"/>
                  <a:pt x="2022818" y="474688"/>
                  <a:pt x="2016415" y="433866"/>
                </a:cubicBezTo>
                <a:close/>
                <a:moveTo>
                  <a:pt x="2064659" y="416039"/>
                </a:moveTo>
                <a:lnTo>
                  <a:pt x="2096457" y="448008"/>
                </a:lnTo>
                <a:cubicBezTo>
                  <a:pt x="2096457" y="427729"/>
                  <a:pt x="2136798" y="434489"/>
                  <a:pt x="2163692" y="434489"/>
                </a:cubicBezTo>
                <a:cubicBezTo>
                  <a:pt x="2156968" y="441247"/>
                  <a:pt x="2135118" y="449698"/>
                  <a:pt x="2114107" y="451386"/>
                </a:cubicBezTo>
                <a:cubicBezTo>
                  <a:pt x="2093095" y="453076"/>
                  <a:pt x="2072925" y="448008"/>
                  <a:pt x="2069563" y="427729"/>
                </a:cubicBezTo>
                <a:cubicBezTo>
                  <a:pt x="2049391" y="427729"/>
                  <a:pt x="2042669" y="427729"/>
                  <a:pt x="2029221" y="427729"/>
                </a:cubicBezTo>
                <a:close/>
                <a:moveTo>
                  <a:pt x="2062839" y="414212"/>
                </a:moveTo>
                <a:lnTo>
                  <a:pt x="2068482" y="414779"/>
                </a:lnTo>
                <a:lnTo>
                  <a:pt x="2064659" y="416039"/>
                </a:lnTo>
                <a:close/>
                <a:moveTo>
                  <a:pt x="2686203" y="411314"/>
                </a:moveTo>
                <a:lnTo>
                  <a:pt x="2691436" y="415581"/>
                </a:lnTo>
                <a:lnTo>
                  <a:pt x="2688675" y="416273"/>
                </a:lnTo>
                <a:close/>
                <a:moveTo>
                  <a:pt x="2681959" y="407853"/>
                </a:moveTo>
                <a:cubicBezTo>
                  <a:pt x="2683638" y="407853"/>
                  <a:pt x="2684898" y="409116"/>
                  <a:pt x="2685947" y="410800"/>
                </a:cubicBezTo>
                <a:lnTo>
                  <a:pt x="2686203" y="411314"/>
                </a:lnTo>
                <a:close/>
                <a:moveTo>
                  <a:pt x="2136798" y="407452"/>
                </a:moveTo>
                <a:cubicBezTo>
                  <a:pt x="2133436" y="417590"/>
                  <a:pt x="2119990" y="419280"/>
                  <a:pt x="2104862" y="418435"/>
                </a:cubicBezTo>
                <a:lnTo>
                  <a:pt x="2068482" y="414779"/>
                </a:lnTo>
                <a:lnTo>
                  <a:pt x="2083009" y="409987"/>
                </a:lnTo>
                <a:cubicBezTo>
                  <a:pt x="2103179" y="407452"/>
                  <a:pt x="2123352" y="407452"/>
                  <a:pt x="2136798" y="407452"/>
                </a:cubicBezTo>
                <a:close/>
                <a:moveTo>
                  <a:pt x="3037748" y="401050"/>
                </a:moveTo>
                <a:cubicBezTo>
                  <a:pt x="3044441" y="407454"/>
                  <a:pt x="3111387" y="394647"/>
                  <a:pt x="3064527" y="407454"/>
                </a:cubicBezTo>
                <a:cubicBezTo>
                  <a:pt x="3051137" y="407454"/>
                  <a:pt x="3051137" y="420260"/>
                  <a:pt x="3037748" y="413857"/>
                </a:cubicBezTo>
                <a:cubicBezTo>
                  <a:pt x="3037748" y="401050"/>
                  <a:pt x="3037748" y="401050"/>
                  <a:pt x="3037748" y="401050"/>
                </a:cubicBezTo>
                <a:close/>
                <a:moveTo>
                  <a:pt x="2884069" y="401050"/>
                </a:moveTo>
                <a:cubicBezTo>
                  <a:pt x="2890473" y="401050"/>
                  <a:pt x="2896876" y="413857"/>
                  <a:pt x="2903279" y="420260"/>
                </a:cubicBezTo>
                <a:cubicBezTo>
                  <a:pt x="2903279" y="426664"/>
                  <a:pt x="2884069" y="413857"/>
                  <a:pt x="2884069" y="401050"/>
                </a:cubicBezTo>
                <a:close/>
                <a:moveTo>
                  <a:pt x="2163692" y="394647"/>
                </a:moveTo>
                <a:cubicBezTo>
                  <a:pt x="2170095" y="413857"/>
                  <a:pt x="2163692" y="413857"/>
                  <a:pt x="2163692" y="426664"/>
                </a:cubicBezTo>
                <a:cubicBezTo>
                  <a:pt x="2157288" y="420260"/>
                  <a:pt x="2157288" y="407454"/>
                  <a:pt x="2150885" y="407454"/>
                </a:cubicBezTo>
                <a:cubicBezTo>
                  <a:pt x="2150885" y="394647"/>
                  <a:pt x="2157288" y="394647"/>
                  <a:pt x="2163692" y="394647"/>
                </a:cubicBezTo>
                <a:close/>
                <a:moveTo>
                  <a:pt x="3562824" y="392246"/>
                </a:moveTo>
                <a:cubicBezTo>
                  <a:pt x="3567627" y="393046"/>
                  <a:pt x="3572429" y="394647"/>
                  <a:pt x="3575631" y="394647"/>
                </a:cubicBezTo>
                <a:cubicBezTo>
                  <a:pt x="3569227" y="394647"/>
                  <a:pt x="3569227" y="401050"/>
                  <a:pt x="3575631" y="401050"/>
                </a:cubicBezTo>
                <a:cubicBezTo>
                  <a:pt x="3575631" y="404252"/>
                  <a:pt x="3574831" y="405453"/>
                  <a:pt x="3573430" y="405452"/>
                </a:cubicBezTo>
                <a:cubicBezTo>
                  <a:pt x="3572029" y="405453"/>
                  <a:pt x="3570028" y="404252"/>
                  <a:pt x="3567626" y="402652"/>
                </a:cubicBezTo>
                <a:cubicBezTo>
                  <a:pt x="3562824" y="399449"/>
                  <a:pt x="3556421" y="394647"/>
                  <a:pt x="3550017" y="394647"/>
                </a:cubicBezTo>
                <a:cubicBezTo>
                  <a:pt x="3553219" y="391446"/>
                  <a:pt x="3558022" y="391446"/>
                  <a:pt x="3562824" y="392246"/>
                </a:cubicBezTo>
                <a:close/>
                <a:moveTo>
                  <a:pt x="2191707" y="388244"/>
                </a:moveTo>
                <a:cubicBezTo>
                  <a:pt x="2198911" y="407454"/>
                  <a:pt x="2184503" y="401050"/>
                  <a:pt x="2177299" y="407454"/>
                </a:cubicBezTo>
                <a:cubicBezTo>
                  <a:pt x="2184503" y="413857"/>
                  <a:pt x="2191707" y="420260"/>
                  <a:pt x="2191707" y="420260"/>
                </a:cubicBezTo>
                <a:cubicBezTo>
                  <a:pt x="2191707" y="426664"/>
                  <a:pt x="2184503" y="426664"/>
                  <a:pt x="2177299" y="426664"/>
                </a:cubicBezTo>
                <a:cubicBezTo>
                  <a:pt x="2184503" y="420260"/>
                  <a:pt x="2177299" y="413857"/>
                  <a:pt x="2170095" y="413857"/>
                </a:cubicBezTo>
                <a:cubicBezTo>
                  <a:pt x="2177299" y="407454"/>
                  <a:pt x="2177299" y="388244"/>
                  <a:pt x="2191707" y="388244"/>
                </a:cubicBezTo>
                <a:close/>
                <a:moveTo>
                  <a:pt x="2058037" y="388244"/>
                </a:moveTo>
                <a:cubicBezTo>
                  <a:pt x="2058037" y="393046"/>
                  <a:pt x="2027420" y="415858"/>
                  <a:pt x="2012113" y="413458"/>
                </a:cubicBezTo>
                <a:cubicBezTo>
                  <a:pt x="2007010" y="412657"/>
                  <a:pt x="2003608" y="409055"/>
                  <a:pt x="2003608" y="401050"/>
                </a:cubicBezTo>
                <a:cubicBezTo>
                  <a:pt x="2010413" y="401050"/>
                  <a:pt x="2010413" y="401050"/>
                  <a:pt x="2010413" y="407454"/>
                </a:cubicBezTo>
                <a:cubicBezTo>
                  <a:pt x="2017215" y="407454"/>
                  <a:pt x="2017215" y="401050"/>
                  <a:pt x="2010413" y="401050"/>
                </a:cubicBezTo>
                <a:cubicBezTo>
                  <a:pt x="2024020" y="388244"/>
                  <a:pt x="2051235" y="401050"/>
                  <a:pt x="2058037" y="388244"/>
                </a:cubicBezTo>
                <a:close/>
                <a:moveTo>
                  <a:pt x="3252261" y="378638"/>
                </a:moveTo>
                <a:cubicBezTo>
                  <a:pt x="3258664" y="378638"/>
                  <a:pt x="3258664" y="385842"/>
                  <a:pt x="3258664" y="400250"/>
                </a:cubicBezTo>
                <a:cubicBezTo>
                  <a:pt x="3255462" y="402051"/>
                  <a:pt x="3252661" y="402051"/>
                  <a:pt x="3250260" y="401263"/>
                </a:cubicBezTo>
                <a:cubicBezTo>
                  <a:pt x="3243056" y="398899"/>
                  <a:pt x="3239454" y="389444"/>
                  <a:pt x="3239454" y="400250"/>
                </a:cubicBezTo>
                <a:cubicBezTo>
                  <a:pt x="3226647" y="385842"/>
                  <a:pt x="3252261" y="393046"/>
                  <a:pt x="3252261" y="378638"/>
                </a:cubicBezTo>
                <a:close/>
                <a:moveTo>
                  <a:pt x="2999695" y="373858"/>
                </a:moveTo>
                <a:cubicBezTo>
                  <a:pt x="3006240" y="372591"/>
                  <a:pt x="3024943" y="382730"/>
                  <a:pt x="3024943" y="392868"/>
                </a:cubicBezTo>
                <a:cubicBezTo>
                  <a:pt x="3011644" y="392868"/>
                  <a:pt x="3004995" y="392868"/>
                  <a:pt x="3011644" y="413145"/>
                </a:cubicBezTo>
                <a:cubicBezTo>
                  <a:pt x="2991694" y="399626"/>
                  <a:pt x="2971746" y="413145"/>
                  <a:pt x="2951795" y="419905"/>
                </a:cubicBezTo>
                <a:cubicBezTo>
                  <a:pt x="2951795" y="392868"/>
                  <a:pt x="2938497" y="426664"/>
                  <a:pt x="2938497" y="406387"/>
                </a:cubicBezTo>
                <a:cubicBezTo>
                  <a:pt x="2945146" y="386108"/>
                  <a:pt x="2998345" y="413145"/>
                  <a:pt x="3011644" y="386108"/>
                </a:cubicBezTo>
                <a:cubicBezTo>
                  <a:pt x="3011644" y="379350"/>
                  <a:pt x="2998345" y="379350"/>
                  <a:pt x="2998345" y="379350"/>
                </a:cubicBezTo>
                <a:cubicBezTo>
                  <a:pt x="2996682" y="375970"/>
                  <a:pt x="2997513" y="374280"/>
                  <a:pt x="2999695" y="373858"/>
                </a:cubicBezTo>
                <a:close/>
                <a:moveTo>
                  <a:pt x="2231051" y="354926"/>
                </a:moveTo>
                <a:cubicBezTo>
                  <a:pt x="2238480" y="354625"/>
                  <a:pt x="2247935" y="364230"/>
                  <a:pt x="2253338" y="359428"/>
                </a:cubicBezTo>
                <a:cubicBezTo>
                  <a:pt x="2253338" y="362629"/>
                  <a:pt x="2251987" y="364230"/>
                  <a:pt x="2249849" y="364830"/>
                </a:cubicBezTo>
                <a:cubicBezTo>
                  <a:pt x="2247710" y="365431"/>
                  <a:pt x="2244784" y="365030"/>
                  <a:pt x="2241633" y="364230"/>
                </a:cubicBezTo>
                <a:cubicBezTo>
                  <a:pt x="2235328" y="362630"/>
                  <a:pt x="2228124" y="359428"/>
                  <a:pt x="2224522" y="359428"/>
                </a:cubicBezTo>
                <a:cubicBezTo>
                  <a:pt x="2226323" y="356226"/>
                  <a:pt x="2228574" y="355026"/>
                  <a:pt x="2231051" y="354926"/>
                </a:cubicBezTo>
                <a:close/>
                <a:moveTo>
                  <a:pt x="2388608" y="343119"/>
                </a:moveTo>
                <a:cubicBezTo>
                  <a:pt x="2399014" y="344620"/>
                  <a:pt x="2409421" y="357827"/>
                  <a:pt x="2419826" y="353024"/>
                </a:cubicBezTo>
                <a:cubicBezTo>
                  <a:pt x="2418091" y="356226"/>
                  <a:pt x="2415490" y="357827"/>
                  <a:pt x="2412347" y="358327"/>
                </a:cubicBezTo>
                <a:cubicBezTo>
                  <a:pt x="2409203" y="358827"/>
                  <a:pt x="2405518" y="358227"/>
                  <a:pt x="2401616" y="357026"/>
                </a:cubicBezTo>
                <a:cubicBezTo>
                  <a:pt x="2393811" y="354626"/>
                  <a:pt x="2385141" y="349824"/>
                  <a:pt x="2378203" y="346621"/>
                </a:cubicBezTo>
                <a:cubicBezTo>
                  <a:pt x="2381671" y="343419"/>
                  <a:pt x="2385140" y="342619"/>
                  <a:pt x="2388608" y="343119"/>
                </a:cubicBezTo>
                <a:close/>
                <a:moveTo>
                  <a:pt x="1861774" y="317805"/>
                </a:moveTo>
                <a:cubicBezTo>
                  <a:pt x="1861774" y="331678"/>
                  <a:pt x="1881944" y="324743"/>
                  <a:pt x="1881944" y="345554"/>
                </a:cubicBezTo>
                <a:cubicBezTo>
                  <a:pt x="1841604" y="331678"/>
                  <a:pt x="1828156" y="359428"/>
                  <a:pt x="1801262" y="338616"/>
                </a:cubicBezTo>
                <a:cubicBezTo>
                  <a:pt x="1794538" y="349023"/>
                  <a:pt x="1784454" y="350757"/>
                  <a:pt x="1774368" y="349890"/>
                </a:cubicBezTo>
                <a:cubicBezTo>
                  <a:pt x="1764284" y="349023"/>
                  <a:pt x="1754198" y="345554"/>
                  <a:pt x="1747474" y="345554"/>
                </a:cubicBezTo>
                <a:cubicBezTo>
                  <a:pt x="1781092" y="317805"/>
                  <a:pt x="1834880" y="352490"/>
                  <a:pt x="1861774" y="317805"/>
                </a:cubicBezTo>
                <a:close/>
                <a:moveTo>
                  <a:pt x="1728263" y="317805"/>
                </a:moveTo>
                <a:cubicBezTo>
                  <a:pt x="1734667" y="325009"/>
                  <a:pt x="1715457" y="332213"/>
                  <a:pt x="1728263" y="332213"/>
                </a:cubicBezTo>
                <a:cubicBezTo>
                  <a:pt x="1721861" y="346621"/>
                  <a:pt x="1715457" y="346621"/>
                  <a:pt x="1709054" y="346621"/>
                </a:cubicBezTo>
                <a:cubicBezTo>
                  <a:pt x="1715457" y="332213"/>
                  <a:pt x="1721861" y="325009"/>
                  <a:pt x="1728263" y="317805"/>
                </a:cubicBezTo>
                <a:close/>
                <a:moveTo>
                  <a:pt x="1895832" y="315079"/>
                </a:moveTo>
                <a:cubicBezTo>
                  <a:pt x="1901115" y="316705"/>
                  <a:pt x="1918285" y="331013"/>
                  <a:pt x="1923567" y="325809"/>
                </a:cubicBezTo>
                <a:cubicBezTo>
                  <a:pt x="1923567" y="339683"/>
                  <a:pt x="1902435" y="339683"/>
                  <a:pt x="1888348" y="346621"/>
                </a:cubicBezTo>
                <a:cubicBezTo>
                  <a:pt x="1895392" y="332747"/>
                  <a:pt x="1909480" y="325809"/>
                  <a:pt x="1895392" y="318872"/>
                </a:cubicBezTo>
                <a:cubicBezTo>
                  <a:pt x="1893631" y="315404"/>
                  <a:pt x="1894071" y="314537"/>
                  <a:pt x="1895832" y="315079"/>
                </a:cubicBezTo>
                <a:close/>
                <a:moveTo>
                  <a:pt x="2285355" y="298597"/>
                </a:moveTo>
                <a:cubicBezTo>
                  <a:pt x="2285355" y="311403"/>
                  <a:pt x="2272549" y="311403"/>
                  <a:pt x="2259742" y="311403"/>
                </a:cubicBezTo>
                <a:cubicBezTo>
                  <a:pt x="2259742" y="298597"/>
                  <a:pt x="2272549" y="298597"/>
                  <a:pt x="2285355" y="298597"/>
                </a:cubicBezTo>
                <a:close/>
                <a:moveTo>
                  <a:pt x="2412321" y="292794"/>
                </a:moveTo>
                <a:lnTo>
                  <a:pt x="2413279" y="293339"/>
                </a:lnTo>
                <a:lnTo>
                  <a:pt x="2411805" y="292817"/>
                </a:lnTo>
                <a:close/>
                <a:moveTo>
                  <a:pt x="2224524" y="292193"/>
                </a:moveTo>
                <a:cubicBezTo>
                  <a:pt x="2224524" y="305000"/>
                  <a:pt x="2224524" y="317807"/>
                  <a:pt x="2211718" y="311403"/>
                </a:cubicBezTo>
                <a:cubicBezTo>
                  <a:pt x="2218121" y="305000"/>
                  <a:pt x="2211718" y="292193"/>
                  <a:pt x="2224524" y="292193"/>
                </a:cubicBezTo>
                <a:close/>
                <a:moveTo>
                  <a:pt x="2399004" y="288287"/>
                </a:moveTo>
                <a:lnTo>
                  <a:pt x="2411805" y="292817"/>
                </a:lnTo>
                <a:lnTo>
                  <a:pt x="2399845" y="293339"/>
                </a:lnTo>
                <a:cubicBezTo>
                  <a:pt x="2393127" y="289971"/>
                  <a:pt x="2394807" y="288287"/>
                  <a:pt x="2399004" y="288287"/>
                </a:cubicBezTo>
                <a:close/>
                <a:moveTo>
                  <a:pt x="1843524" y="244167"/>
                </a:moveTo>
                <a:cubicBezTo>
                  <a:pt x="1836663" y="260177"/>
                  <a:pt x="1822943" y="260177"/>
                  <a:pt x="1795498" y="260177"/>
                </a:cubicBezTo>
                <a:cubicBezTo>
                  <a:pt x="1802359" y="244167"/>
                  <a:pt x="1829804" y="252172"/>
                  <a:pt x="1843524" y="244167"/>
                </a:cubicBezTo>
                <a:close/>
                <a:moveTo>
                  <a:pt x="707231" y="123475"/>
                </a:moveTo>
                <a:cubicBezTo>
                  <a:pt x="715335" y="120503"/>
                  <a:pt x="726141" y="128428"/>
                  <a:pt x="726141" y="144277"/>
                </a:cubicBezTo>
                <a:cubicBezTo>
                  <a:pt x="713334" y="151320"/>
                  <a:pt x="719738" y="123145"/>
                  <a:pt x="700528" y="130188"/>
                </a:cubicBezTo>
                <a:cubicBezTo>
                  <a:pt x="702129" y="126666"/>
                  <a:pt x="704530" y="124465"/>
                  <a:pt x="707231" y="123475"/>
                </a:cubicBezTo>
                <a:close/>
                <a:moveTo>
                  <a:pt x="437990" y="84084"/>
                </a:moveTo>
                <a:cubicBezTo>
                  <a:pt x="450797" y="84084"/>
                  <a:pt x="450797" y="96890"/>
                  <a:pt x="463604" y="96890"/>
                </a:cubicBezTo>
                <a:cubicBezTo>
                  <a:pt x="463604" y="103294"/>
                  <a:pt x="457200" y="104895"/>
                  <a:pt x="450797" y="102493"/>
                </a:cubicBezTo>
                <a:cubicBezTo>
                  <a:pt x="444394" y="100093"/>
                  <a:pt x="437990" y="93690"/>
                  <a:pt x="437990" y="84084"/>
                </a:cubicBezTo>
                <a:close/>
                <a:moveTo>
                  <a:pt x="64206" y="0"/>
                </a:moveTo>
                <a:lnTo>
                  <a:pt x="4342524" y="0"/>
                </a:lnTo>
                <a:lnTo>
                  <a:pt x="4342524" y="579868"/>
                </a:lnTo>
                <a:lnTo>
                  <a:pt x="4280610" y="576258"/>
                </a:lnTo>
                <a:cubicBezTo>
                  <a:pt x="4287326" y="576258"/>
                  <a:pt x="4287326" y="569522"/>
                  <a:pt x="4287326" y="562786"/>
                </a:cubicBezTo>
                <a:cubicBezTo>
                  <a:pt x="4267176" y="556050"/>
                  <a:pt x="4260458" y="569522"/>
                  <a:pt x="4240306" y="549314"/>
                </a:cubicBezTo>
                <a:cubicBezTo>
                  <a:pt x="4273892" y="549314"/>
                  <a:pt x="4287326" y="522369"/>
                  <a:pt x="4327628" y="529105"/>
                </a:cubicBezTo>
                <a:cubicBezTo>
                  <a:pt x="4314194" y="502159"/>
                  <a:pt x="4287326" y="529105"/>
                  <a:pt x="4273892" y="495423"/>
                </a:cubicBezTo>
                <a:cubicBezTo>
                  <a:pt x="4287326" y="529105"/>
                  <a:pt x="4260458" y="515631"/>
                  <a:pt x="4247024" y="495423"/>
                </a:cubicBezTo>
                <a:cubicBezTo>
                  <a:pt x="4233590" y="515631"/>
                  <a:pt x="4220156" y="502159"/>
                  <a:pt x="4206723" y="515631"/>
                </a:cubicBezTo>
                <a:cubicBezTo>
                  <a:pt x="4200005" y="502159"/>
                  <a:pt x="4213439" y="495423"/>
                  <a:pt x="4206723" y="495423"/>
                </a:cubicBezTo>
                <a:cubicBezTo>
                  <a:pt x="4213439" y="481950"/>
                  <a:pt x="4260458" y="502159"/>
                  <a:pt x="4267176" y="468478"/>
                </a:cubicBezTo>
                <a:cubicBezTo>
                  <a:pt x="4280610" y="461742"/>
                  <a:pt x="4267176" y="475214"/>
                  <a:pt x="4273892" y="488686"/>
                </a:cubicBezTo>
                <a:cubicBezTo>
                  <a:pt x="4287326" y="481950"/>
                  <a:pt x="4280610" y="461742"/>
                  <a:pt x="4287326" y="455006"/>
                </a:cubicBezTo>
                <a:cubicBezTo>
                  <a:pt x="4267176" y="468478"/>
                  <a:pt x="4247024" y="441534"/>
                  <a:pt x="4233590" y="468478"/>
                </a:cubicBezTo>
                <a:cubicBezTo>
                  <a:pt x="4186571" y="448270"/>
                  <a:pt x="4132835" y="441534"/>
                  <a:pt x="4099249" y="475214"/>
                </a:cubicBezTo>
                <a:cubicBezTo>
                  <a:pt x="4105967" y="455006"/>
                  <a:pt x="4092533" y="461742"/>
                  <a:pt x="4092533" y="455006"/>
                </a:cubicBezTo>
                <a:cubicBezTo>
                  <a:pt x="4065665" y="468478"/>
                  <a:pt x="4018646" y="441534"/>
                  <a:pt x="4005212" y="488686"/>
                </a:cubicBezTo>
                <a:cubicBezTo>
                  <a:pt x="3998494" y="495423"/>
                  <a:pt x="4005212" y="475214"/>
                  <a:pt x="3998494" y="461742"/>
                </a:cubicBezTo>
                <a:cubicBezTo>
                  <a:pt x="4045514" y="434798"/>
                  <a:pt x="4079099" y="468478"/>
                  <a:pt x="4112683" y="428061"/>
                </a:cubicBezTo>
                <a:cubicBezTo>
                  <a:pt x="4112683" y="414589"/>
                  <a:pt x="4085815" y="428061"/>
                  <a:pt x="4099249" y="407853"/>
                </a:cubicBezTo>
                <a:cubicBezTo>
                  <a:pt x="4045514" y="421325"/>
                  <a:pt x="3971626" y="407853"/>
                  <a:pt x="3938042" y="421325"/>
                </a:cubicBezTo>
                <a:cubicBezTo>
                  <a:pt x="3931324" y="401117"/>
                  <a:pt x="3951476" y="421325"/>
                  <a:pt x="3951476" y="407853"/>
                </a:cubicBezTo>
                <a:cubicBezTo>
                  <a:pt x="3897740" y="421325"/>
                  <a:pt x="3830569" y="387645"/>
                  <a:pt x="3790267" y="428061"/>
                </a:cubicBezTo>
                <a:cubicBezTo>
                  <a:pt x="3790267" y="414589"/>
                  <a:pt x="3803701" y="421325"/>
                  <a:pt x="3803701" y="407853"/>
                </a:cubicBezTo>
                <a:cubicBezTo>
                  <a:pt x="3776833" y="428061"/>
                  <a:pt x="3756681" y="367436"/>
                  <a:pt x="3729813" y="407853"/>
                </a:cubicBezTo>
                <a:cubicBezTo>
                  <a:pt x="3723097" y="401117"/>
                  <a:pt x="3723097" y="387645"/>
                  <a:pt x="3716379" y="380909"/>
                </a:cubicBezTo>
                <a:cubicBezTo>
                  <a:pt x="3702945" y="387645"/>
                  <a:pt x="3682796" y="401117"/>
                  <a:pt x="3669362" y="394381"/>
                </a:cubicBezTo>
                <a:cubicBezTo>
                  <a:pt x="3669362" y="387645"/>
                  <a:pt x="3676078" y="387645"/>
                  <a:pt x="3682796" y="387645"/>
                </a:cubicBezTo>
                <a:cubicBezTo>
                  <a:pt x="3682796" y="387645"/>
                  <a:pt x="3676078" y="387645"/>
                  <a:pt x="3669362" y="387645"/>
                </a:cubicBezTo>
                <a:cubicBezTo>
                  <a:pt x="3696230" y="320283"/>
                  <a:pt x="3568606" y="380909"/>
                  <a:pt x="3541738" y="387645"/>
                </a:cubicBezTo>
                <a:cubicBezTo>
                  <a:pt x="3535020" y="387645"/>
                  <a:pt x="3541738" y="380909"/>
                  <a:pt x="3541738" y="374172"/>
                </a:cubicBezTo>
                <a:cubicBezTo>
                  <a:pt x="3481285" y="374172"/>
                  <a:pt x="3434265" y="387645"/>
                  <a:pt x="3373811" y="380909"/>
                </a:cubicBezTo>
                <a:cubicBezTo>
                  <a:pt x="3367095" y="380909"/>
                  <a:pt x="3373811" y="387645"/>
                  <a:pt x="3373811" y="387645"/>
                </a:cubicBezTo>
                <a:cubicBezTo>
                  <a:pt x="3360377" y="387645"/>
                  <a:pt x="3320076" y="347228"/>
                  <a:pt x="3299924" y="387645"/>
                </a:cubicBezTo>
                <a:cubicBezTo>
                  <a:pt x="3299924" y="380909"/>
                  <a:pt x="3306642" y="374172"/>
                  <a:pt x="3306642" y="367436"/>
                </a:cubicBezTo>
                <a:cubicBezTo>
                  <a:pt x="3293208" y="374172"/>
                  <a:pt x="3293208" y="394381"/>
                  <a:pt x="3279774" y="394381"/>
                </a:cubicBezTo>
                <a:cubicBezTo>
                  <a:pt x="3279774" y="387645"/>
                  <a:pt x="3279774" y="380909"/>
                  <a:pt x="3286490" y="374172"/>
                </a:cubicBezTo>
                <a:cubicBezTo>
                  <a:pt x="3259622" y="353964"/>
                  <a:pt x="3232754" y="387645"/>
                  <a:pt x="3219320" y="374172"/>
                </a:cubicBezTo>
                <a:cubicBezTo>
                  <a:pt x="3212604" y="374172"/>
                  <a:pt x="3212604" y="380909"/>
                  <a:pt x="3199170" y="380909"/>
                </a:cubicBezTo>
                <a:cubicBezTo>
                  <a:pt x="3199170" y="401117"/>
                  <a:pt x="3212604" y="394381"/>
                  <a:pt x="3205886" y="407853"/>
                </a:cubicBezTo>
                <a:cubicBezTo>
                  <a:pt x="3205886" y="401117"/>
                  <a:pt x="3199170" y="401117"/>
                  <a:pt x="3192452" y="401117"/>
                </a:cubicBezTo>
                <a:cubicBezTo>
                  <a:pt x="3192452" y="401117"/>
                  <a:pt x="3192452" y="387645"/>
                  <a:pt x="3199170" y="387645"/>
                </a:cubicBezTo>
                <a:cubicBezTo>
                  <a:pt x="3199170" y="374172"/>
                  <a:pt x="3185737" y="394381"/>
                  <a:pt x="3185737" y="374172"/>
                </a:cubicBezTo>
                <a:cubicBezTo>
                  <a:pt x="3179019" y="387645"/>
                  <a:pt x="3172301" y="387645"/>
                  <a:pt x="3165585" y="401117"/>
                </a:cubicBezTo>
                <a:cubicBezTo>
                  <a:pt x="3165585" y="394381"/>
                  <a:pt x="3165585" y="387645"/>
                  <a:pt x="3165585" y="374172"/>
                </a:cubicBezTo>
                <a:cubicBezTo>
                  <a:pt x="3118565" y="367436"/>
                  <a:pt x="3084981" y="380909"/>
                  <a:pt x="3037961" y="394381"/>
                </a:cubicBezTo>
                <a:cubicBezTo>
                  <a:pt x="3024527" y="367436"/>
                  <a:pt x="2984226" y="360700"/>
                  <a:pt x="2957358" y="367436"/>
                </a:cubicBezTo>
                <a:cubicBezTo>
                  <a:pt x="2970792" y="347228"/>
                  <a:pt x="2930488" y="360700"/>
                  <a:pt x="2923772" y="347228"/>
                </a:cubicBezTo>
                <a:cubicBezTo>
                  <a:pt x="2923772" y="347228"/>
                  <a:pt x="2923772" y="347228"/>
                  <a:pt x="2917054" y="347228"/>
                </a:cubicBezTo>
                <a:cubicBezTo>
                  <a:pt x="2917054" y="367436"/>
                  <a:pt x="2930488" y="360700"/>
                  <a:pt x="2923772" y="374172"/>
                </a:cubicBezTo>
                <a:cubicBezTo>
                  <a:pt x="2910338" y="367436"/>
                  <a:pt x="2903620" y="353964"/>
                  <a:pt x="2896904" y="340492"/>
                </a:cubicBezTo>
                <a:cubicBezTo>
                  <a:pt x="2910338" y="360700"/>
                  <a:pt x="2903620" y="333756"/>
                  <a:pt x="2923772" y="340492"/>
                </a:cubicBezTo>
                <a:cubicBezTo>
                  <a:pt x="2910338" y="327020"/>
                  <a:pt x="2890186" y="340492"/>
                  <a:pt x="2883470" y="340492"/>
                </a:cubicBezTo>
                <a:cubicBezTo>
                  <a:pt x="2883470" y="353964"/>
                  <a:pt x="2890186" y="353964"/>
                  <a:pt x="2896904" y="353964"/>
                </a:cubicBezTo>
                <a:cubicBezTo>
                  <a:pt x="2883470" y="347228"/>
                  <a:pt x="2823017" y="374172"/>
                  <a:pt x="2809583" y="340492"/>
                </a:cubicBezTo>
                <a:cubicBezTo>
                  <a:pt x="2796149" y="353964"/>
                  <a:pt x="2816299" y="360700"/>
                  <a:pt x="2802865" y="380909"/>
                </a:cubicBezTo>
                <a:cubicBezTo>
                  <a:pt x="2829735" y="374172"/>
                  <a:pt x="2863318" y="360700"/>
                  <a:pt x="2883470" y="401117"/>
                </a:cubicBezTo>
                <a:cubicBezTo>
                  <a:pt x="2863318" y="394381"/>
                  <a:pt x="2856602" y="407853"/>
                  <a:pt x="2856602" y="421325"/>
                </a:cubicBezTo>
                <a:cubicBezTo>
                  <a:pt x="2836451" y="421325"/>
                  <a:pt x="2816299" y="428061"/>
                  <a:pt x="2809583" y="407853"/>
                </a:cubicBezTo>
                <a:cubicBezTo>
                  <a:pt x="2802865" y="414589"/>
                  <a:pt x="2796149" y="421325"/>
                  <a:pt x="2789431" y="428061"/>
                </a:cubicBezTo>
                <a:cubicBezTo>
                  <a:pt x="2759205" y="417957"/>
                  <a:pt x="2728979" y="434376"/>
                  <a:pt x="2704419" y="426168"/>
                </a:cubicBezTo>
                <a:lnTo>
                  <a:pt x="2691436" y="415581"/>
                </a:lnTo>
                <a:lnTo>
                  <a:pt x="2695393" y="414589"/>
                </a:lnTo>
                <a:cubicBezTo>
                  <a:pt x="2688675" y="401117"/>
                  <a:pt x="2681959" y="407853"/>
                  <a:pt x="2668526" y="407853"/>
                </a:cubicBezTo>
                <a:cubicBezTo>
                  <a:pt x="2668526" y="414589"/>
                  <a:pt x="2668526" y="414589"/>
                  <a:pt x="2668526" y="421325"/>
                </a:cubicBezTo>
                <a:cubicBezTo>
                  <a:pt x="2648374" y="414589"/>
                  <a:pt x="2594638" y="455006"/>
                  <a:pt x="2567770" y="421325"/>
                </a:cubicBezTo>
                <a:cubicBezTo>
                  <a:pt x="2547618" y="448270"/>
                  <a:pt x="2500600" y="407853"/>
                  <a:pt x="2487167" y="441534"/>
                </a:cubicBezTo>
                <a:cubicBezTo>
                  <a:pt x="2480449" y="434798"/>
                  <a:pt x="2480449" y="421325"/>
                  <a:pt x="2460299" y="414589"/>
                </a:cubicBezTo>
                <a:cubicBezTo>
                  <a:pt x="2460299" y="428061"/>
                  <a:pt x="2446863" y="441534"/>
                  <a:pt x="2446863" y="414589"/>
                </a:cubicBezTo>
                <a:cubicBezTo>
                  <a:pt x="2386411" y="441534"/>
                  <a:pt x="2299090" y="394381"/>
                  <a:pt x="2252070" y="448270"/>
                </a:cubicBezTo>
                <a:cubicBezTo>
                  <a:pt x="2245354" y="448270"/>
                  <a:pt x="2245354" y="434798"/>
                  <a:pt x="2231920" y="434798"/>
                </a:cubicBezTo>
                <a:cubicBezTo>
                  <a:pt x="2231920" y="441534"/>
                  <a:pt x="2238636" y="441534"/>
                  <a:pt x="2238636" y="455006"/>
                </a:cubicBezTo>
                <a:cubicBezTo>
                  <a:pt x="2225202" y="434798"/>
                  <a:pt x="2218486" y="448270"/>
                  <a:pt x="2211768" y="441534"/>
                </a:cubicBezTo>
                <a:cubicBezTo>
                  <a:pt x="2205050" y="434798"/>
                  <a:pt x="2231920" y="421325"/>
                  <a:pt x="2211768" y="414589"/>
                </a:cubicBezTo>
                <a:cubicBezTo>
                  <a:pt x="2218486" y="407853"/>
                  <a:pt x="2231920" y="434798"/>
                  <a:pt x="2252070" y="428061"/>
                </a:cubicBezTo>
                <a:cubicBezTo>
                  <a:pt x="2245354" y="421325"/>
                  <a:pt x="2231920" y="421325"/>
                  <a:pt x="2225202" y="414589"/>
                </a:cubicBezTo>
                <a:cubicBezTo>
                  <a:pt x="2231920" y="401117"/>
                  <a:pt x="2245354" y="421325"/>
                  <a:pt x="2252070" y="414589"/>
                </a:cubicBezTo>
                <a:cubicBezTo>
                  <a:pt x="2238636" y="401117"/>
                  <a:pt x="2218486" y="401117"/>
                  <a:pt x="2198334" y="394381"/>
                </a:cubicBezTo>
                <a:cubicBezTo>
                  <a:pt x="2278938" y="380909"/>
                  <a:pt x="2379693" y="428061"/>
                  <a:pt x="2467015" y="387645"/>
                </a:cubicBezTo>
                <a:cubicBezTo>
                  <a:pt x="2473733" y="387645"/>
                  <a:pt x="2480449" y="401117"/>
                  <a:pt x="2487167" y="407853"/>
                </a:cubicBezTo>
                <a:cubicBezTo>
                  <a:pt x="2500600" y="401117"/>
                  <a:pt x="2493883" y="387645"/>
                  <a:pt x="2507316" y="387645"/>
                </a:cubicBezTo>
                <a:cubicBezTo>
                  <a:pt x="2507316" y="421325"/>
                  <a:pt x="2534184" y="367436"/>
                  <a:pt x="2534184" y="407853"/>
                </a:cubicBezTo>
                <a:cubicBezTo>
                  <a:pt x="2540902" y="387645"/>
                  <a:pt x="2554336" y="380909"/>
                  <a:pt x="2561052" y="374172"/>
                </a:cubicBezTo>
                <a:cubicBezTo>
                  <a:pt x="2567770" y="374172"/>
                  <a:pt x="2567770" y="380909"/>
                  <a:pt x="2574486" y="387645"/>
                </a:cubicBezTo>
                <a:cubicBezTo>
                  <a:pt x="2567770" y="353964"/>
                  <a:pt x="2641658" y="380909"/>
                  <a:pt x="2641658" y="367436"/>
                </a:cubicBezTo>
                <a:cubicBezTo>
                  <a:pt x="2661808" y="374172"/>
                  <a:pt x="2681959" y="367436"/>
                  <a:pt x="2708827" y="367436"/>
                </a:cubicBezTo>
                <a:cubicBezTo>
                  <a:pt x="2702111" y="333756"/>
                  <a:pt x="2655092" y="347228"/>
                  <a:pt x="2648374" y="353964"/>
                </a:cubicBezTo>
                <a:cubicBezTo>
                  <a:pt x="2628224" y="333756"/>
                  <a:pt x="2594638" y="340492"/>
                  <a:pt x="2574486" y="340492"/>
                </a:cubicBezTo>
                <a:cubicBezTo>
                  <a:pt x="2574486" y="320283"/>
                  <a:pt x="2587922" y="333756"/>
                  <a:pt x="2587922" y="320283"/>
                </a:cubicBezTo>
                <a:cubicBezTo>
                  <a:pt x="2587922" y="313547"/>
                  <a:pt x="2581204" y="313547"/>
                  <a:pt x="2581204" y="300075"/>
                </a:cubicBezTo>
                <a:cubicBezTo>
                  <a:pt x="2567770" y="306811"/>
                  <a:pt x="2540902" y="300075"/>
                  <a:pt x="2540902" y="320283"/>
                </a:cubicBezTo>
                <a:cubicBezTo>
                  <a:pt x="2500600" y="306811"/>
                  <a:pt x="2473733" y="320283"/>
                  <a:pt x="2433429" y="286603"/>
                </a:cubicBezTo>
                <a:cubicBezTo>
                  <a:pt x="2426713" y="286603"/>
                  <a:pt x="2423355" y="289971"/>
                  <a:pt x="2419156" y="292496"/>
                </a:cubicBezTo>
                <a:lnTo>
                  <a:pt x="2412321" y="292794"/>
                </a:lnTo>
                <a:lnTo>
                  <a:pt x="2388091" y="279024"/>
                </a:lnTo>
                <a:cubicBezTo>
                  <a:pt x="2378015" y="276499"/>
                  <a:pt x="2366259" y="276499"/>
                  <a:pt x="2352825" y="279867"/>
                </a:cubicBezTo>
                <a:cubicBezTo>
                  <a:pt x="2352825" y="293339"/>
                  <a:pt x="2366259" y="279867"/>
                  <a:pt x="2379693" y="286603"/>
                </a:cubicBezTo>
                <a:cubicBezTo>
                  <a:pt x="2372977" y="320283"/>
                  <a:pt x="2346109" y="286603"/>
                  <a:pt x="2325958" y="300075"/>
                </a:cubicBezTo>
                <a:cubicBezTo>
                  <a:pt x="2332673" y="293339"/>
                  <a:pt x="2332673" y="286603"/>
                  <a:pt x="2339391" y="286603"/>
                </a:cubicBezTo>
                <a:cubicBezTo>
                  <a:pt x="2319240" y="273131"/>
                  <a:pt x="2285656" y="259658"/>
                  <a:pt x="2265504" y="273131"/>
                </a:cubicBezTo>
                <a:cubicBezTo>
                  <a:pt x="2258788" y="286603"/>
                  <a:pt x="2278938" y="273131"/>
                  <a:pt x="2272222" y="293339"/>
                </a:cubicBezTo>
                <a:cubicBezTo>
                  <a:pt x="2265504" y="293339"/>
                  <a:pt x="2252070" y="266394"/>
                  <a:pt x="2252070" y="293339"/>
                </a:cubicBezTo>
                <a:cubicBezTo>
                  <a:pt x="2238636" y="279867"/>
                  <a:pt x="2218486" y="279867"/>
                  <a:pt x="2205050" y="293339"/>
                </a:cubicBezTo>
                <a:cubicBezTo>
                  <a:pt x="2198334" y="279867"/>
                  <a:pt x="2191616" y="279867"/>
                  <a:pt x="2178182" y="286603"/>
                </a:cubicBezTo>
                <a:cubicBezTo>
                  <a:pt x="2198334" y="273131"/>
                  <a:pt x="2218486" y="279867"/>
                  <a:pt x="2252070" y="266394"/>
                </a:cubicBezTo>
                <a:cubicBezTo>
                  <a:pt x="2238636" y="246186"/>
                  <a:pt x="2218486" y="246186"/>
                  <a:pt x="2205050" y="259658"/>
                </a:cubicBezTo>
                <a:cubicBezTo>
                  <a:pt x="2205050" y="225978"/>
                  <a:pt x="2137881" y="273131"/>
                  <a:pt x="2124447" y="219242"/>
                </a:cubicBezTo>
                <a:cubicBezTo>
                  <a:pt x="2077427" y="239450"/>
                  <a:pt x="2057277" y="199033"/>
                  <a:pt x="1996823" y="219242"/>
                </a:cubicBezTo>
                <a:cubicBezTo>
                  <a:pt x="2030409" y="199033"/>
                  <a:pt x="1969956" y="205769"/>
                  <a:pt x="1949804" y="205769"/>
                </a:cubicBezTo>
                <a:cubicBezTo>
                  <a:pt x="1943088" y="225978"/>
                  <a:pt x="1963238" y="219242"/>
                  <a:pt x="1963238" y="225978"/>
                </a:cubicBezTo>
                <a:cubicBezTo>
                  <a:pt x="1969956" y="212505"/>
                  <a:pt x="1976674" y="212505"/>
                  <a:pt x="1990107" y="212505"/>
                </a:cubicBezTo>
                <a:cubicBezTo>
                  <a:pt x="1990107" y="239450"/>
                  <a:pt x="1949804" y="239450"/>
                  <a:pt x="1943088" y="212505"/>
                </a:cubicBezTo>
                <a:cubicBezTo>
                  <a:pt x="1889352" y="219242"/>
                  <a:pt x="1849048" y="219242"/>
                  <a:pt x="1808747" y="185559"/>
                </a:cubicBezTo>
                <a:cubicBezTo>
                  <a:pt x="1802031" y="192297"/>
                  <a:pt x="1822180" y="199033"/>
                  <a:pt x="1822180" y="199033"/>
                </a:cubicBezTo>
                <a:cubicBezTo>
                  <a:pt x="1802031" y="199033"/>
                  <a:pt x="1734861" y="205769"/>
                  <a:pt x="1694557" y="199033"/>
                </a:cubicBezTo>
                <a:cubicBezTo>
                  <a:pt x="1674407" y="205769"/>
                  <a:pt x="1659293" y="205769"/>
                  <a:pt x="1642501" y="203242"/>
                </a:cubicBezTo>
                <a:lnTo>
                  <a:pt x="1581290" y="192458"/>
                </a:lnTo>
                <a:lnTo>
                  <a:pt x="1587085" y="192297"/>
                </a:lnTo>
                <a:cubicBezTo>
                  <a:pt x="1587085" y="192297"/>
                  <a:pt x="1580368" y="192297"/>
                  <a:pt x="1580368" y="192297"/>
                </a:cubicBezTo>
                <a:lnTo>
                  <a:pt x="1581290" y="192458"/>
                </a:lnTo>
                <a:lnTo>
                  <a:pt x="1436794" y="196506"/>
                </a:lnTo>
                <a:cubicBezTo>
                  <a:pt x="1387254" y="197349"/>
                  <a:pt x="1338555" y="199033"/>
                  <a:pt x="1291538" y="205769"/>
                </a:cubicBezTo>
                <a:cubicBezTo>
                  <a:pt x="1291538" y="192297"/>
                  <a:pt x="1304971" y="192297"/>
                  <a:pt x="1298253" y="178823"/>
                </a:cubicBezTo>
                <a:cubicBezTo>
                  <a:pt x="1284819" y="165351"/>
                  <a:pt x="1264669" y="185559"/>
                  <a:pt x="1271385" y="199033"/>
                </a:cubicBezTo>
                <a:cubicBezTo>
                  <a:pt x="1244518" y="165351"/>
                  <a:pt x="1130328" y="219242"/>
                  <a:pt x="1069874" y="199033"/>
                </a:cubicBezTo>
                <a:cubicBezTo>
                  <a:pt x="1069874" y="199033"/>
                  <a:pt x="1069874" y="185559"/>
                  <a:pt x="1069874" y="185559"/>
                </a:cubicBezTo>
                <a:cubicBezTo>
                  <a:pt x="1069874" y="185559"/>
                  <a:pt x="1049724" y="199033"/>
                  <a:pt x="1056441" y="178823"/>
                </a:cubicBezTo>
                <a:cubicBezTo>
                  <a:pt x="1029573" y="205769"/>
                  <a:pt x="989271" y="192297"/>
                  <a:pt x="955685" y="199033"/>
                </a:cubicBezTo>
                <a:cubicBezTo>
                  <a:pt x="948970" y="199033"/>
                  <a:pt x="948970" y="185559"/>
                  <a:pt x="955685" y="178823"/>
                </a:cubicBezTo>
                <a:cubicBezTo>
                  <a:pt x="955685" y="178823"/>
                  <a:pt x="955685" y="178823"/>
                  <a:pt x="928818" y="178823"/>
                </a:cubicBezTo>
                <a:cubicBezTo>
                  <a:pt x="922102" y="178823"/>
                  <a:pt x="935536" y="185559"/>
                  <a:pt x="928818" y="199033"/>
                </a:cubicBezTo>
                <a:cubicBezTo>
                  <a:pt x="901950" y="192297"/>
                  <a:pt x="875082" y="165351"/>
                  <a:pt x="848214" y="178823"/>
                </a:cubicBezTo>
                <a:cubicBezTo>
                  <a:pt x="848214" y="172087"/>
                  <a:pt x="848214" y="165351"/>
                  <a:pt x="841496" y="158614"/>
                </a:cubicBezTo>
                <a:cubicBezTo>
                  <a:pt x="828062" y="172087"/>
                  <a:pt x="801194" y="158614"/>
                  <a:pt x="794478" y="158614"/>
                </a:cubicBezTo>
                <a:cubicBezTo>
                  <a:pt x="787760" y="145142"/>
                  <a:pt x="807912" y="151878"/>
                  <a:pt x="807912" y="138406"/>
                </a:cubicBezTo>
                <a:cubicBezTo>
                  <a:pt x="767611" y="138406"/>
                  <a:pt x="720591" y="97989"/>
                  <a:pt x="666855" y="124934"/>
                </a:cubicBezTo>
                <a:cubicBezTo>
                  <a:pt x="653421" y="97989"/>
                  <a:pt x="693723" y="118198"/>
                  <a:pt x="693723" y="97989"/>
                </a:cubicBezTo>
                <a:cubicBezTo>
                  <a:pt x="653421" y="84517"/>
                  <a:pt x="613117" y="131670"/>
                  <a:pt x="579534" y="104726"/>
                </a:cubicBezTo>
                <a:cubicBezTo>
                  <a:pt x="572816" y="104726"/>
                  <a:pt x="579534" y="118198"/>
                  <a:pt x="572816" y="118198"/>
                </a:cubicBezTo>
                <a:cubicBezTo>
                  <a:pt x="539232" y="97989"/>
                  <a:pt x="512362" y="97989"/>
                  <a:pt x="478778" y="111462"/>
                </a:cubicBezTo>
                <a:cubicBezTo>
                  <a:pt x="472060" y="37364"/>
                  <a:pt x="398173" y="97989"/>
                  <a:pt x="364589" y="57573"/>
                </a:cubicBezTo>
                <a:cubicBezTo>
                  <a:pt x="344437" y="71045"/>
                  <a:pt x="304135" y="64309"/>
                  <a:pt x="277267" y="44100"/>
                </a:cubicBezTo>
                <a:cubicBezTo>
                  <a:pt x="270549" y="50837"/>
                  <a:pt x="270549" y="57573"/>
                  <a:pt x="263834" y="64309"/>
                </a:cubicBezTo>
                <a:cubicBezTo>
                  <a:pt x="250400" y="64309"/>
                  <a:pt x="263834" y="57573"/>
                  <a:pt x="263834" y="50837"/>
                </a:cubicBezTo>
                <a:cubicBezTo>
                  <a:pt x="250400" y="44100"/>
                  <a:pt x="250400" y="57573"/>
                  <a:pt x="236966" y="57573"/>
                </a:cubicBezTo>
                <a:cubicBezTo>
                  <a:pt x="236966" y="64309"/>
                  <a:pt x="243682" y="64309"/>
                  <a:pt x="250400" y="64309"/>
                </a:cubicBezTo>
                <a:cubicBezTo>
                  <a:pt x="223532" y="77781"/>
                  <a:pt x="189946" y="64309"/>
                  <a:pt x="163078" y="64309"/>
                </a:cubicBezTo>
                <a:cubicBezTo>
                  <a:pt x="176512" y="50837"/>
                  <a:pt x="216814" y="50837"/>
                  <a:pt x="230248" y="64309"/>
                </a:cubicBezTo>
                <a:cubicBezTo>
                  <a:pt x="236966" y="64309"/>
                  <a:pt x="230248" y="50837"/>
                  <a:pt x="236966" y="50837"/>
                </a:cubicBezTo>
                <a:cubicBezTo>
                  <a:pt x="230248" y="37364"/>
                  <a:pt x="210098" y="23892"/>
                  <a:pt x="203380" y="44100"/>
                </a:cubicBezTo>
                <a:cubicBezTo>
                  <a:pt x="189946" y="37364"/>
                  <a:pt x="176512" y="23892"/>
                  <a:pt x="163078" y="17156"/>
                </a:cubicBezTo>
                <a:cubicBezTo>
                  <a:pt x="149644" y="17156"/>
                  <a:pt x="156360" y="44100"/>
                  <a:pt x="142926" y="44100"/>
                </a:cubicBezTo>
                <a:cubicBezTo>
                  <a:pt x="137050" y="-3053"/>
                  <a:pt x="90030" y="27155"/>
                  <a:pt x="69368" y="8368"/>
                </a:cubicBezTo>
                <a:close/>
                <a:moveTo>
                  <a:pt x="0" y="0"/>
                </a:moveTo>
                <a:lnTo>
                  <a:pt x="51867" y="0"/>
                </a:lnTo>
                <a:lnTo>
                  <a:pt x="39968" y="3473"/>
                </a:lnTo>
                <a:cubicBezTo>
                  <a:pt x="31886" y="4526"/>
                  <a:pt x="23280" y="4526"/>
                  <a:pt x="14464" y="3684"/>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ID" sz="1351">
              <a:solidFill>
                <a:prstClr val="white"/>
              </a:solidFill>
              <a:latin typeface="Arial Narrow"/>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8993" y="1303590"/>
            <a:ext cx="7534015" cy="3192149"/>
          </a:xfrm>
          <a:prstGeom prst="rect">
            <a:avLst/>
          </a:prstGeom>
        </p:spPr>
      </p:pic>
    </p:spTree>
    <p:custDataLst>
      <p:tags r:id="rId1"/>
    </p:custDataLst>
    <p:extLst>
      <p:ext uri="{BB962C8B-B14F-4D97-AF65-F5344CB8AC3E}">
        <p14:creationId xmlns:p14="http://schemas.microsoft.com/office/powerpoint/2010/main" val="6826914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PATRON DIAPOSITIVA MUTUAL">
  <a:themeElements>
    <a:clrScheme name="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ATRON DIAPOSITIVA MUTUA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TRON DIAPOSITIVA MUTU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TRON DIAPOSITIVA MUTU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TRON DIAPOSITIVA MUTU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TRON DIAPOSITIVA MUTU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TRON DIAPOSITIVA MUTU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TRON DIAPOSITIVA MUTUA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TRON DIAPOSITIVA MUTU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TRON DIAPOSITIVA MUTU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TRON DIAPOSITIVA MUTU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TRON DIAPOSITIVA MUTU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TRON DIAPOSITIVA MUTU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ATRON DIAPOSITIVA MUTUAL">
  <a:themeElements>
    <a:clrScheme name="1_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ATRON DIAPOSITIVA MUTUA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ATRON DIAPOSITIVA MUTU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ATRON DIAPOSITIVA MUTU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ATRON DIAPOSITIVA MUTU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ATRON DIAPOSITIVA MUTU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ATRON DIAPOSITIVA MUTU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ATRON DIAPOSITIVA MUTUA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ATRON DIAPOSITIVA MUTU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ATRON DIAPOSITIVA MUTU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ATRON DIAPOSITIVA MUTU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ATRON DIAPOSITIVA MUTU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ATRON DIAPOSITIVA MUTU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PATRON DIAPOSITIVA MUTUAL">
  <a:themeElements>
    <a:clrScheme name="2_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PATRON DIAPOSITIVA MUTUA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_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PATRON DIAPOSITIVA MUTU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PATRON DIAPOSITIVA MUTU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PATRON DIAPOSITIVA MUTU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PATRON DIAPOSITIVA MUTU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PATRON DIAPOSITIVA MUTU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PATRON DIAPOSITIVA MUTUA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PATRON DIAPOSITIVA MUTU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PATRON DIAPOSITIVA MUTU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PATRON DIAPOSITIVA MUTU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PATRON DIAPOSITIVA MUTU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PATRON DIAPOSITIVA MUTU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PATRON DIAPOSITIVA MUTUAL">
  <a:themeElements>
    <a:clrScheme name="3_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PATRON DIAPOSITIVA MUTUAL">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s-CL"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3_PATRON DIAPOSITIVA MUTU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PATRON DIAPOSITIVA MUTU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PATRON DIAPOSITIVA MUTU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PATRON DIAPOSITIVA MUTU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PATRON DIAPOSITIVA MUTU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PATRON DIAPOSITIVA MUTU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PATRON DIAPOSITIVA MUTUA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PATRON DIAPOSITIVA MUTU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PATRON DIAPOSITIVA MUTU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PATRON DIAPOSITIVA MUTU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PATRON DIAPOSITIVA MUTU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PATRON DIAPOSITIVA MUTU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3cdb642-ba6d-41df-a48f-a70958787a9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900EE3E7509554479E697A43D60243EB" ma:contentTypeVersion="15" ma:contentTypeDescription="Crear nuevo documento." ma:contentTypeScope="" ma:versionID="da9a59e6100c248f82b952275da46c96">
  <xsd:schema xmlns:xsd="http://www.w3.org/2001/XMLSchema" xmlns:xs="http://www.w3.org/2001/XMLSchema" xmlns:p="http://schemas.microsoft.com/office/2006/metadata/properties" xmlns:ns3="23a269e3-a8e4-4c80-8d93-4b273295833a" xmlns:ns4="f3cdb642-ba6d-41df-a48f-a70958787a93" targetNamespace="http://schemas.microsoft.com/office/2006/metadata/properties" ma:root="true" ma:fieldsID="47f6868defb87f1fbcb8fcfd1042c48d" ns3:_="" ns4:_="">
    <xsd:import namespace="23a269e3-a8e4-4c80-8d93-4b273295833a"/>
    <xsd:import namespace="f3cdb642-ba6d-41df-a48f-a70958787a9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AutoTags" minOccurs="0"/>
                <xsd:element ref="ns4:MediaServiceOCR" minOccurs="0"/>
                <xsd:element ref="ns4:MediaServiceDateTaken" minOccurs="0"/>
                <xsd:element ref="ns4:MediaServiceLocation" minOccurs="0"/>
                <xsd:element ref="ns4:MediaServiceAutoKeyPoints" minOccurs="0"/>
                <xsd:element ref="ns4:MediaServiceKeyPoints"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a269e3-a8e4-4c80-8d93-4b273295833a" elementFormDefault="qualified">
    <xsd:import namespace="http://schemas.microsoft.com/office/2006/documentManagement/types"/>
    <xsd:import namespace="http://schemas.microsoft.com/office/infopath/2007/PartnerControls"/>
    <xsd:element name="SharedWithUsers" ma:index="8" nillable="true" ma:displayName="Compartid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description="" ma:internalName="SharedWithDetails" ma:readOnly="true">
      <xsd:simpleType>
        <xsd:restriction base="dms:Note">
          <xsd:maxLength value="255"/>
        </xsd:restriction>
      </xsd:simpleType>
    </xsd:element>
    <xsd:element name="SharingHintHash" ma:index="10" nillable="true" ma:displayName="Hash de la sugerencia para compartir"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3cdb642-ba6d-41df-a48f-a70958787a93"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067273-F638-44E0-A25E-5DE132825DFE}">
  <ds:schemaRef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terms/"/>
    <ds:schemaRef ds:uri="f3cdb642-ba6d-41df-a48f-a70958787a93"/>
    <ds:schemaRef ds:uri="23a269e3-a8e4-4c80-8d93-4b273295833a"/>
    <ds:schemaRef ds:uri="http://purl.org/dc/dcmitype/"/>
  </ds:schemaRefs>
</ds:datastoreItem>
</file>

<file path=customXml/itemProps2.xml><?xml version="1.0" encoding="utf-8"?>
<ds:datastoreItem xmlns:ds="http://schemas.openxmlformats.org/officeDocument/2006/customXml" ds:itemID="{DEF51AD8-B677-4732-A400-48101A6D069C}">
  <ds:schemaRefs>
    <ds:schemaRef ds:uri="http://schemas.microsoft.com/sharepoint/v3/contenttype/forms"/>
  </ds:schemaRefs>
</ds:datastoreItem>
</file>

<file path=customXml/itemProps3.xml><?xml version="1.0" encoding="utf-8"?>
<ds:datastoreItem xmlns:ds="http://schemas.openxmlformats.org/officeDocument/2006/customXml" ds:itemID="{79C1E7B6-F043-4007-872B-A52AB764D3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a269e3-a8e4-4c80-8d93-4b273295833a"/>
    <ds:schemaRef ds:uri="f3cdb642-ba6d-41df-a48f-a70958787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12047</TotalTime>
  <Words>1993</Words>
  <Application>Microsoft Office PowerPoint</Application>
  <PresentationFormat>Panorámica</PresentationFormat>
  <Paragraphs>199</Paragraphs>
  <Slides>35</Slides>
  <Notes>2</Notes>
  <HiddenSlides>0</HiddenSlides>
  <MMClips>0</MMClips>
  <ScaleCrop>false</ScaleCrop>
  <HeadingPairs>
    <vt:vector size="8" baseType="variant">
      <vt:variant>
        <vt:lpstr>Fuentes usadas</vt:lpstr>
      </vt:variant>
      <vt:variant>
        <vt:i4>8</vt:i4>
      </vt:variant>
      <vt:variant>
        <vt:lpstr>Tema</vt:lpstr>
      </vt:variant>
      <vt:variant>
        <vt:i4>7</vt:i4>
      </vt:variant>
      <vt:variant>
        <vt:lpstr>Servidores OLE incrustados</vt:lpstr>
      </vt:variant>
      <vt:variant>
        <vt:i4>1</vt:i4>
      </vt:variant>
      <vt:variant>
        <vt:lpstr>Títulos de diapositiva</vt:lpstr>
      </vt:variant>
      <vt:variant>
        <vt:i4>35</vt:i4>
      </vt:variant>
    </vt:vector>
  </HeadingPairs>
  <TitlesOfParts>
    <vt:vector size="51" baseType="lpstr">
      <vt:lpstr>Arial</vt:lpstr>
      <vt:lpstr>Arial Black</vt:lpstr>
      <vt:lpstr>Arial Narrow</vt:lpstr>
      <vt:lpstr>Calibri</vt:lpstr>
      <vt:lpstr>Roboto Condensed</vt:lpstr>
      <vt:lpstr>Segoe UI</vt:lpstr>
      <vt:lpstr>Trebuchet MS</vt:lpstr>
      <vt:lpstr>Verdana</vt:lpstr>
      <vt:lpstr>Tema de Office</vt:lpstr>
      <vt:lpstr>4_PATRON DIAPOSITIVA MUTUAL</vt:lpstr>
      <vt:lpstr>1_PATRON DIAPOSITIVA MUTUAL</vt:lpstr>
      <vt:lpstr>2_PATRON DIAPOSITIVA MUTUAL</vt:lpstr>
      <vt:lpstr>3_PATRON DIAPOSITIVA MUTUAL</vt:lpstr>
      <vt:lpstr>1_Diseño personalizado</vt:lpstr>
      <vt:lpstr>1_Tema de Office</vt:lpstr>
      <vt:lpstr>Diapositiva de think-cell</vt:lpstr>
      <vt:lpstr>Presentación de PowerPoint</vt:lpstr>
      <vt:lpstr>Presentación de PowerPoint</vt:lpstr>
      <vt:lpstr>Espectro de la Causalidad en las Enfermedades Profesionales</vt:lpstr>
      <vt:lpstr>Contexto. Instructivos de Calificación de EP en Chile</vt:lpstr>
      <vt:lpstr>Reglas de Calificación de EP Vigentes al 2015</vt:lpstr>
      <vt:lpstr>El Proceso de Calificación de EP vigente al año 2015</vt:lpstr>
      <vt:lpstr>Y... ¿Cuál era la situación de las EP en Chile el 2015?</vt:lpstr>
      <vt:lpstr>Denuncias EP. Porcentaje Calificación según tipo de EP. Mutuales 2015</vt:lpstr>
      <vt:lpstr>Distribución diagnósticos EP. Mutualidades. Suseso. 2015</vt:lpstr>
      <vt:lpstr>¿Y... Cuál fueron los cambios?</vt:lpstr>
      <vt:lpstr>Circular N° 3167. Calificación EP.  Suseso. 2015</vt:lpstr>
      <vt:lpstr>Nuevo Proceso Calificación EP.  Suseso. 2016</vt:lpstr>
      <vt:lpstr>Presentación de PowerPoint</vt:lpstr>
      <vt:lpstr>Presentación de PowerPoint</vt:lpstr>
      <vt:lpstr>Ejemplo Protocolo Calificación: EP Musculoesqueléticas (EP ME)</vt:lpstr>
      <vt:lpstr>Detalle del estudio Puesto de Trabajo para Calificación EP ME</vt:lpstr>
      <vt:lpstr>Compendio. Efectos post Calificación EP ME</vt:lpstr>
      <vt:lpstr>Y... ¿Cuál fue el resultado de la aplicación del nuevo Modelo de Calificación de EP?</vt:lpstr>
      <vt:lpstr>Denuncias Enfermedades Profesionales (Sin Covid).  Mutuales e ISL 2012 a 2025. Suseso</vt:lpstr>
      <vt:lpstr>Evolución Nro y Tasa (x 100 trabajadores) de Enfermedades Profesionales (EP).  Mutualidades. 2007-2025 (No incluye Covid)</vt:lpstr>
      <vt:lpstr>Evolución % EP Calificadas según grupo Diagnóstico (Sin Covid).  Mutualidades. 1988-2025</vt:lpstr>
      <vt:lpstr>Presentación de PowerPoint</vt:lpstr>
      <vt:lpstr>Presentación de PowerPoint</vt:lpstr>
      <vt:lpstr>Distribución de EP, según diagnóstico. Mutuales e ISL. 2019-2025</vt:lpstr>
      <vt:lpstr>Porcentaje de casos calificados como EP, según diagnóstico. Mutuales e ISL. 2024</vt:lpstr>
      <vt:lpstr>Y ... ¿Cuáles son los principales impactos?</vt:lpstr>
      <vt:lpstr>Principales impactos en 10 años</vt:lpstr>
      <vt:lpstr>Y ... ¿Cómo estamos  respecto de otros países?</vt:lpstr>
      <vt:lpstr>Tasas (x100) de reconocimiento Enfermedades Profesionales.  Algunos países. Año 2023</vt:lpstr>
      <vt:lpstr>Y... ¿Cuáles son los problemas del Sistema?</vt:lpstr>
      <vt:lpstr>Problemas del Sistema</vt:lpstr>
      <vt:lpstr>Presentación de PowerPoint</vt:lpstr>
      <vt:lpstr>Propuesta de Nuevo Proceso Calificación: Proyecto Ley COMCAL</vt:lpstr>
      <vt:lpstr>Las posibles soluciones</vt:lpstr>
      <vt:lpstr>Presentación de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Kobyto</dc:creator>
  <cp:lastModifiedBy>Hector Jaramillo G</cp:lastModifiedBy>
  <cp:revision>1629</cp:revision>
  <dcterms:created xsi:type="dcterms:W3CDTF">2015-07-28T16:29:02Z</dcterms:created>
  <dcterms:modified xsi:type="dcterms:W3CDTF">2026-06-09T13:45:40Z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0x010100900EE3E7509554479E697A43D60243EB</vt:lpwstr>
  </property>
</Properties>
</file>